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3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notesMasterIdLst>
    <p:notesMasterId r:id="rId10"/>
  </p:notesMasterIdLst>
  <p:sldIdLst>
    <p:sldId id="256" r:id="rId2"/>
    <p:sldId id="258" r:id="rId3"/>
    <p:sldId id="260" r:id="rId4"/>
    <p:sldId id="266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595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7" d="100"/>
          <a:sy n="47" d="100"/>
        </p:scale>
        <p:origin x="2952" y="66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997518610421836"/>
          <c:y val="9.7156398104265407E-2"/>
          <c:w val="0.64143920595533499"/>
          <c:h val="0.694312796208530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1494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70087</c:v>
                </c:pt>
                <c:pt idx="1">
                  <c:v>88098</c:v>
                </c:pt>
                <c:pt idx="2">
                  <c:v>92456</c:v>
                </c:pt>
                <c:pt idx="3">
                  <c:v>97765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accent2"/>
            </a:solidFill>
            <a:ln w="11494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77887</c:v>
                </c:pt>
                <c:pt idx="1">
                  <c:v>69888</c:v>
                </c:pt>
                <c:pt idx="2">
                  <c:v>66775</c:v>
                </c:pt>
                <c:pt idx="3">
                  <c:v>78996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solidFill>
              <a:schemeClr val="hlink"/>
            </a:solidFill>
            <a:ln w="11494">
              <a:solidFill>
                <a:schemeClr val="tx1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Sheet1!$B$4:$E$4</c:f>
              <c:numCache>
                <c:formatCode>#,##0</c:formatCode>
                <c:ptCount val="4"/>
                <c:pt idx="0">
                  <c:v>74883</c:v>
                </c:pt>
                <c:pt idx="1">
                  <c:v>76450</c:v>
                </c:pt>
                <c:pt idx="2">
                  <c:v>75854</c:v>
                </c:pt>
                <c:pt idx="3">
                  <c:v>82770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0097456"/>
        <c:axId val="178190512"/>
      </c:barChart>
      <c:catAx>
        <c:axId val="310097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28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29" b="1" i="0" u="none" strike="noStrike" baseline="0">
                <a:solidFill>
                  <a:schemeClr val="tx1"/>
                </a:solidFill>
                <a:latin typeface="Comic Sans MS"/>
                <a:ea typeface="Comic Sans MS"/>
                <a:cs typeface="Comic Sans MS"/>
              </a:defRPr>
            </a:pPr>
            <a:endParaRPr lang="en-US"/>
          </a:p>
        </c:txPr>
        <c:crossAx val="17819051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78190512"/>
        <c:scaling>
          <c:orientation val="minMax"/>
        </c:scaling>
        <c:delete val="0"/>
        <c:axPos val="l"/>
        <c:majorGridlines>
          <c:spPr>
            <a:ln w="2874">
              <a:solidFill>
                <a:schemeClr val="tx1"/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spPr>
          <a:ln w="287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29" b="1" i="0" u="none" strike="noStrike" baseline="0">
                <a:solidFill>
                  <a:schemeClr val="tx1"/>
                </a:solidFill>
                <a:latin typeface="Comic Sans MS"/>
                <a:ea typeface="Comic Sans MS"/>
                <a:cs typeface="Comic Sans MS"/>
              </a:defRPr>
            </a:pPr>
            <a:endParaRPr lang="en-US"/>
          </a:p>
        </c:txPr>
        <c:crossAx val="310097456"/>
        <c:crosses val="autoZero"/>
        <c:crossBetween val="between"/>
      </c:valAx>
      <c:spPr>
        <a:noFill/>
        <a:ln w="11494">
          <a:solidFill>
            <a:schemeClr val="tx1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82382133995037221"/>
          <c:y val="0.2890995260663507"/>
          <c:w val="0.17121588089330025"/>
          <c:h val="0.30805687203791471"/>
        </c:manualLayout>
      </c:layout>
      <c:overlay val="0"/>
      <c:spPr>
        <a:noFill/>
        <a:ln w="2874">
          <a:solidFill>
            <a:schemeClr val="tx1"/>
          </a:solidFill>
          <a:prstDash val="solid"/>
        </a:ln>
      </c:spPr>
      <c:txPr>
        <a:bodyPr/>
        <a:lstStyle/>
        <a:p>
          <a:pPr>
            <a:defRPr sz="1498" b="1" i="0" u="none" strike="noStrike" baseline="0">
              <a:solidFill>
                <a:schemeClr val="tx1"/>
              </a:solidFill>
              <a:latin typeface="Comic Sans MS"/>
              <a:ea typeface="Comic Sans MS"/>
              <a:cs typeface="Comic Sans M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29" b="1" i="0" u="none" strike="noStrike" baseline="0">
          <a:solidFill>
            <a:schemeClr val="tx1"/>
          </a:solidFill>
          <a:latin typeface="Comic Sans MS"/>
          <a:ea typeface="Comic Sans MS"/>
          <a:cs typeface="Comic Sans MS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Comic Sans MS" pitchFamily="66" charset="0"/>
              </a:defRPr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Comic Sans MS" pitchFamily="66" charset="0"/>
              </a:defRPr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>
                <a:latin typeface="Comic Sans MS" pitchFamily="66" charset="0"/>
              </a:defRPr>
            </a:lvl1pPr>
          </a:lstStyle>
          <a:p>
            <a:endParaRPr lang="en-US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Comic Sans MS" pitchFamily="66" charset="0"/>
              </a:defRPr>
            </a:lvl1pPr>
          </a:lstStyle>
          <a:p>
            <a:fld id="{F952F11F-9537-4765-87CD-1E6EB09D8D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358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2F11F-9537-4765-87CD-1E6EB09D8DE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969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2F11F-9537-4765-87CD-1E6EB09D8DE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2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D827C0-5E98-4B78-8F5D-22B532B5C3D4}" type="slidenum">
              <a:rPr lang="en-US"/>
              <a:pPr/>
              <a:t>3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829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077527-168E-4484-B488-736C6BE1C14A}" type="slidenum">
              <a:rPr lang="en-US"/>
              <a:pPr/>
              <a:t>4</a:t>
            </a:fld>
            <a:endParaRPr lang="en-US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Point out Region 1’s success since adopting new sales initiatives in March.</a:t>
            </a:r>
          </a:p>
        </p:txBody>
      </p:sp>
    </p:spTree>
    <p:extLst>
      <p:ext uri="{BB962C8B-B14F-4D97-AF65-F5344CB8AC3E}">
        <p14:creationId xmlns:p14="http://schemas.microsoft.com/office/powerpoint/2010/main" val="4184359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2F11F-9537-4765-87CD-1E6EB09D8DE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8060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2F11F-9537-4765-87CD-1E6EB09D8DE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40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52F11F-9537-4765-87CD-1E6EB09D8DE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332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7E72310-1CCD-4D14-8B34-D542847AE7F4}" type="slidenum">
              <a:rPr lang="en-US"/>
              <a:pPr/>
              <a:t>8</a:t>
            </a:fld>
            <a:endParaRPr lang="en-US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Talk about the </a:t>
            </a:r>
            <a:r>
              <a:rPr lang="en-US"/>
              <a:t>new </a:t>
            </a:r>
            <a:r>
              <a:rPr lang="en-US" smtClean="0"/>
              <a:t>launches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833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22DADB49-02EB-47A8-9193-CADD56EF95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20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85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96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333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6293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677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15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98AE28A-53D2-43F0-BC23-13DBEC2939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993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68F4560-3299-41AC-A72E-B975F8C6ED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754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838200" y="2362200"/>
            <a:ext cx="7693025" cy="3724275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5CAC8DAF-6D48-47DD-ABC1-D5279F85C6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8950CA9-E76A-44E0-81E8-6196067B03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779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1858139-96AD-412F-8312-68F2561F33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80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B5394D2-8EFD-42AF-AA94-57F88F5B11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47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3BA3B42-BE60-47D6-9362-CD5B7ACDF5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646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7FCE841-4233-4754-B82A-B9D332C069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21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7E8FCB1B-FC39-45E2-A513-B9FE03C27A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929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547FA306-6A2C-48B0-A3A4-9E62ED8CCB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979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7F31437-69FA-487E-B6D2-4684A30E59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340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AE43E113-E91C-4D69-837F-9E2E2208B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4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Making a Business of Recreation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989013"/>
          </a:xfrm>
        </p:spPr>
        <p:txBody>
          <a:bodyPr/>
          <a:lstStyle/>
          <a:p>
            <a:pPr algn="ctr"/>
            <a:r>
              <a:rPr lang="en-US" dirty="0">
                <a:latin typeface="Times New Roman" pitchFamily="18" charset="0"/>
              </a:rPr>
              <a:t>Worldwide </a:t>
            </a:r>
            <a:r>
              <a:rPr lang="en-US" dirty="0" smtClean="0">
                <a:latin typeface="Times New Roman" pitchFamily="18" charset="0"/>
              </a:rPr>
              <a:t>Telephony Systems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AutoShap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Success-Satisfaction-Partnership</a:t>
            </a:r>
          </a:p>
        </p:txBody>
      </p:sp>
      <p:sp>
        <p:nvSpPr>
          <p:cNvPr id="21513" name="Rectangle 9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Products, value, quality, and service</a:t>
            </a:r>
          </a:p>
          <a:p>
            <a:r>
              <a:rPr lang="en-US" dirty="0"/>
              <a:t>Success is our objective</a:t>
            </a:r>
          </a:p>
          <a:p>
            <a:r>
              <a:rPr lang="en-US" dirty="0"/>
              <a:t>Satisfaction is our mission</a:t>
            </a:r>
          </a:p>
          <a:p>
            <a:r>
              <a:rPr lang="en-US" dirty="0"/>
              <a:t>Partnership is the </a:t>
            </a:r>
            <a:r>
              <a:rPr lang="en-US" dirty="0" smtClean="0"/>
              <a:t>key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  <a:noFill/>
          <a:ln/>
        </p:spPr>
        <p:txBody>
          <a:bodyPr lIns="92075" tIns="46038" rIns="92075" bIns="46038" anchor="ctr"/>
          <a:lstStyle/>
          <a:p>
            <a:r>
              <a:rPr lang="en-US"/>
              <a:t>Building Partnerships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184123" y="2456892"/>
            <a:ext cx="6021289" cy="3474720"/>
          </a:xfrm>
          <a:noFill/>
          <a:ln/>
        </p:spPr>
        <p:txBody>
          <a:bodyPr lIns="92075" tIns="46038" rIns="92075" bIns="46038"/>
          <a:lstStyle/>
          <a:p>
            <a:pPr algn="ctr">
              <a:buFont typeface="Wingdings" pitchFamily="2" charset="2"/>
              <a:buNone/>
            </a:pPr>
            <a:r>
              <a:rPr lang="en-US" b="1" dirty="0"/>
              <a:t>Worldwide </a:t>
            </a:r>
            <a:r>
              <a:rPr lang="en-US" b="1" dirty="0" smtClean="0"/>
              <a:t>Telephony Systems</a:t>
            </a:r>
            <a:endParaRPr lang="en-US" b="1" dirty="0"/>
          </a:p>
          <a:p>
            <a:r>
              <a:rPr lang="en-US" sz="2400" dirty="0"/>
              <a:t>Quality products</a:t>
            </a:r>
          </a:p>
          <a:p>
            <a:r>
              <a:rPr lang="en-US" sz="2400" dirty="0"/>
              <a:t>Excellent value</a:t>
            </a:r>
          </a:p>
          <a:p>
            <a:r>
              <a:rPr lang="en-US" sz="2400" dirty="0"/>
              <a:t>Reputation</a:t>
            </a:r>
          </a:p>
          <a:p>
            <a:r>
              <a:rPr lang="en-US" sz="2400" dirty="0"/>
              <a:t>Knowledgeable sales staff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  <a:noFill/>
          <a:ln/>
        </p:spPr>
        <p:txBody>
          <a:bodyPr lIns="92075" tIns="46038" rIns="92075" bIns="46038" anchor="ctr"/>
          <a:lstStyle/>
          <a:p>
            <a:r>
              <a:rPr lang="en-US"/>
              <a:t>Growing Sales</a:t>
            </a:r>
          </a:p>
        </p:txBody>
      </p:sp>
      <p:graphicFrame>
        <p:nvGraphicFramePr>
          <p:cNvPr id="2" name="Object 102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18142" y="2413000"/>
          <a:ext cx="6933141" cy="3622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Requirements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Wide range of products to choose from </a:t>
            </a:r>
          </a:p>
          <a:p>
            <a:r>
              <a:rPr lang="en-US"/>
              <a:t>Fast and accurate order fulfillment</a:t>
            </a:r>
          </a:p>
          <a:p>
            <a:r>
              <a:rPr lang="en-US"/>
              <a:t>Quick resolution of problems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Strengths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64382" y="2489200"/>
            <a:ext cx="7560046" cy="35306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Top </a:t>
            </a:r>
            <a:r>
              <a:rPr lang="en-US" sz="2000" dirty="0"/>
              <a:t>Manufacturers like </a:t>
            </a:r>
            <a:r>
              <a:rPr lang="en-US" sz="2000" dirty="0" smtClean="0"/>
              <a:t>IPLeaders</a:t>
            </a:r>
            <a:endParaRPr lang="en-US" sz="2000" dirty="0"/>
          </a:p>
          <a:p>
            <a:r>
              <a:rPr lang="en-US" sz="2000" dirty="0"/>
              <a:t>Competitive prices</a:t>
            </a:r>
          </a:p>
          <a:p>
            <a:r>
              <a:rPr lang="en-US" sz="2000" dirty="0"/>
              <a:t>After Market Support</a:t>
            </a:r>
          </a:p>
          <a:p>
            <a:endParaRPr 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Benefits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Prompt service</a:t>
            </a:r>
          </a:p>
          <a:p>
            <a:r>
              <a:rPr lang="en-US" dirty="0"/>
              <a:t>Wide selection of products</a:t>
            </a:r>
          </a:p>
          <a:p>
            <a:r>
              <a:rPr lang="en-US" dirty="0"/>
              <a:t>Support after sale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AutoShap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Next Steps</a:t>
            </a:r>
          </a:p>
        </p:txBody>
      </p:sp>
      <p:sp>
        <p:nvSpPr>
          <p:cNvPr id="36869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Advertising</a:t>
            </a:r>
          </a:p>
          <a:p>
            <a:pPr lvl="1"/>
            <a:r>
              <a:rPr lang="en-US" dirty="0"/>
              <a:t>Circulars, Newspapers, Television, and Radio</a:t>
            </a:r>
          </a:p>
          <a:p>
            <a:r>
              <a:rPr lang="en-US" dirty="0"/>
              <a:t>Promotions</a:t>
            </a:r>
          </a:p>
          <a:p>
            <a:pPr lvl="1"/>
            <a:r>
              <a:rPr lang="en-US" dirty="0"/>
              <a:t>Special offers and Discounts</a:t>
            </a:r>
          </a:p>
          <a:p>
            <a:r>
              <a:rPr lang="en-US" dirty="0"/>
              <a:t>After market</a:t>
            </a:r>
          </a:p>
          <a:p>
            <a:pPr lvl="1"/>
            <a:r>
              <a:rPr lang="en-US" dirty="0"/>
              <a:t>Mailings and Telemarketing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99B58F50-08D9-48FD-A7CD-7EF8A3ED2C56}"/>
</file>

<file path=customXml/itemProps2.xml><?xml version="1.0" encoding="utf-8"?>
<ds:datastoreItem xmlns:ds="http://schemas.openxmlformats.org/officeDocument/2006/customXml" ds:itemID="{95A8A053-B301-4C2C-A3E1-1E0C0D5EDAE6}"/>
</file>

<file path=customXml/itemProps3.xml><?xml version="1.0" encoding="utf-8"?>
<ds:datastoreItem xmlns:ds="http://schemas.openxmlformats.org/officeDocument/2006/customXml" ds:itemID="{2DB485C8-963C-437D-A5E0-84A8EB02A502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518</TotalTime>
  <Words>131</Words>
  <PresentationFormat>On-screen Show (4:3)</PresentationFormat>
  <Paragraphs>43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Century Gothic</vt:lpstr>
      <vt:lpstr>Comic Sans MS</vt:lpstr>
      <vt:lpstr>Times New Roman</vt:lpstr>
      <vt:lpstr>Wingdings</vt:lpstr>
      <vt:lpstr>Wingdings 3</vt:lpstr>
      <vt:lpstr>Ion Boardroom</vt:lpstr>
      <vt:lpstr>Making a Business of Recreation</vt:lpstr>
      <vt:lpstr>Success-Satisfaction-Partnership</vt:lpstr>
      <vt:lpstr>Building Partnerships</vt:lpstr>
      <vt:lpstr>Growing Sales</vt:lpstr>
      <vt:lpstr>Customer Requirements</vt:lpstr>
      <vt:lpstr>Our Strengths</vt:lpstr>
      <vt:lpstr>Key Benefits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1999-02-17T04:15:08Z</dcterms:created>
  <dcterms:modified xsi:type="dcterms:W3CDTF">2016-06-07T13:56:52Z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