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6.xml" ContentType="application/vnd.openxmlformats-officedocument.presentationml.slide+xml"/>
  <Override PartName="/ppt/slides/slide8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2" r:id="rId1"/>
  </p:sldMasterIdLst>
  <p:notesMasterIdLst>
    <p:notesMasterId r:id="rId11"/>
  </p:notesMasterIdLst>
  <p:sldIdLst>
    <p:sldId id="256" r:id="rId2"/>
    <p:sldId id="269" r:id="rId3"/>
    <p:sldId id="258" r:id="rId4"/>
    <p:sldId id="262" r:id="rId5"/>
    <p:sldId id="271" r:id="rId6"/>
    <p:sldId id="264" r:id="rId7"/>
    <p:sldId id="270" r:id="rId8"/>
    <p:sldId id="267" r:id="rId9"/>
    <p:sldId id="268" r:id="rId1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000000"/>
    <a:srgbClr val="FFFFCC"/>
    <a:srgbClr val="CC0000"/>
    <a:srgbClr val="000066"/>
    <a:srgbClr val="FFCC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595" autoAdjust="0"/>
  </p:normalViewPr>
  <p:slideViewPr>
    <p:cSldViewPr>
      <p:cViewPr varScale="1">
        <p:scale>
          <a:sx n="58" d="100"/>
          <a:sy n="58" d="100"/>
        </p:scale>
        <p:origin x="1632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86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defRPr kumimoji="1" sz="1000" i="1"/>
            </a:lvl1pPr>
          </a:lstStyle>
          <a:p>
            <a:r>
              <a:rPr lang="en-US"/>
              <a:t>*</a:t>
            </a:r>
            <a:endParaRPr lang="en-US" sz="1200"/>
          </a:p>
        </p:txBody>
      </p:sp>
      <p:sp>
        <p:nvSpPr>
          <p:cNvPr id="2051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>
              <a:defRPr kumimoji="1" sz="1000" i="1"/>
            </a:lvl1pPr>
          </a:lstStyle>
          <a:p>
            <a:r>
              <a:rPr lang="en-US"/>
              <a:t>07/16/96</a:t>
            </a:r>
            <a:endParaRPr lang="en-US" sz="1200"/>
          </a:p>
        </p:txBody>
      </p:sp>
      <p:sp>
        <p:nvSpPr>
          <p:cNvPr id="2052" name="Rectangle 1028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2053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4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defRPr kumimoji="1" sz="1000" i="1"/>
            </a:lvl1pPr>
          </a:lstStyle>
          <a:p>
            <a:r>
              <a:rPr lang="en-US"/>
              <a:t>*</a:t>
            </a:r>
            <a:endParaRPr lang="en-US" sz="1200"/>
          </a:p>
        </p:txBody>
      </p:sp>
      <p:sp>
        <p:nvSpPr>
          <p:cNvPr id="2055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>
              <a:defRPr kumimoji="1" sz="1000" i="1"/>
            </a:lvl1pPr>
          </a:lstStyle>
          <a:p>
            <a:r>
              <a:rPr lang="en-US"/>
              <a:t>##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786634192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66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>
            <a:normAutofit/>
          </a:bodyPr>
          <a:lstStyle>
            <a:lvl1pPr marL="0" indent="0" algn="r">
              <a:buNone/>
              <a:defRPr sz="3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A767C-9A1E-4BF3-9BE2-51DEDA4A8FE3}" type="datetime1">
              <a:rPr lang="en-US" smtClean="0"/>
              <a:pPr/>
              <a:t>2/8/2013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A7DC0-2414-4B4A-817E-C6C753AA9E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846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EAFF0-CF82-497A-9EB1-715CD2BEDBE1}" type="datetime1">
              <a:rPr lang="en-US" smtClean="0"/>
              <a:pPr/>
              <a:t>2/8/2013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CB9CB-2ACA-47B7-AE20-CB492B69EA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527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EAFF0-CF82-497A-9EB1-715CD2BEDBE1}" type="datetime1">
              <a:rPr lang="en-US" smtClean="0"/>
              <a:pPr/>
              <a:t>2/8/2013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CB9CB-2ACA-47B7-AE20-CB492B69EA6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587333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EAFF0-CF82-497A-9EB1-715CD2BEDBE1}" type="datetime1">
              <a:rPr lang="en-US" smtClean="0"/>
              <a:pPr/>
              <a:t>2/8/2013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CB9CB-2ACA-47B7-AE20-CB492B69EA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6144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EAFF0-CF82-497A-9EB1-715CD2BEDBE1}" type="datetime1">
              <a:rPr lang="en-US" smtClean="0"/>
              <a:pPr/>
              <a:t>2/8/2013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CB9CB-2ACA-47B7-AE20-CB492B69EA6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621065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EAFF0-CF82-497A-9EB1-715CD2BEDBE1}" type="datetime1">
              <a:rPr lang="en-US" smtClean="0"/>
              <a:pPr/>
              <a:t>2/8/2013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CB9CB-2ACA-47B7-AE20-CB492B69EA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0573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9D96D-2CE0-477B-94D2-19FBD10E350A}" type="datetime1">
              <a:rPr lang="en-US" smtClean="0"/>
              <a:pPr/>
              <a:t>2/8/2013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2421-92E3-42AE-98AB-BFD660E541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5012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32E07-B323-49DF-BC43-9DF26CA5D2DF}" type="datetime1">
              <a:rPr lang="en-US" smtClean="0"/>
              <a:pPr/>
              <a:t>2/8/2013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5BDE9-A680-40DF-A4AD-CAB6F22FD9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473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BBF5D-B645-4BF3-A46E-8F73F570AE02}" type="datetime1">
              <a:rPr lang="en-US" smtClean="0"/>
              <a:pPr/>
              <a:t>2/8/2013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68A2F-A85A-4410-9165-4BF630CC26F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614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F920B-0A75-4A0A-A134-1D4A1B2109A8}" type="datetime1">
              <a:rPr lang="en-US" smtClean="0"/>
              <a:pPr/>
              <a:t>2/8/2013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7DEC2-5449-4795-BC8E-1B67561FB9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793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5DFAF-E0A1-4B79-98A0-C83B969FC787}" type="datetime1">
              <a:rPr lang="en-US" smtClean="0"/>
              <a:pPr/>
              <a:t>2/8/2013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E33B-9B82-471E-93AA-DCE4840E77D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14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22835-6FF0-4732-AFA7-D45046EF1525}" type="datetime1">
              <a:rPr lang="en-US" smtClean="0"/>
              <a:pPr/>
              <a:t>2/8/2013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31653-F4FA-41D3-AC97-00CE729D4A2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670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17692-5501-4EEE-9F42-8BEC4EEF3D8D}" type="datetime1">
              <a:rPr lang="en-US" smtClean="0"/>
              <a:pPr/>
              <a:t>2/8/2013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5062F-FB9F-4F43-9622-6F620F5ED9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671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56A24-7838-4E80-8E9B-605705399609}" type="datetime1">
              <a:rPr lang="en-US" smtClean="0"/>
              <a:pPr/>
              <a:t>2/8/2013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E96D6-103A-411B-BF8F-C10906667E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122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6F6EF-0766-451D-9216-F3F84AE63321}" type="datetime1">
              <a:rPr lang="en-US" smtClean="0"/>
              <a:pPr/>
              <a:t>2/8/2013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16539-C494-4BA1-AC16-C5103B5D30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0666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1A496-B345-4DEC-A3E0-174B1BFCC320}" type="datetime1">
              <a:rPr lang="en-US" smtClean="0"/>
              <a:pPr/>
              <a:t>2/8/2013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0D66B-68ED-4DE0-BC45-BCBEBFC372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6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4EAFF0-CF82-497A-9EB1-715CD2BEDBE1}" type="datetime1">
              <a:rPr lang="en-US" smtClean="0"/>
              <a:pPr/>
              <a:t>2/8/2013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58CB9CB-2ACA-47B7-AE20-CB492B69EA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772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en-US" sz="4800" b="1" dirty="0"/>
              <a:t>Annual Meeting</a:t>
            </a: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US" dirty="0" smtClean="0"/>
          </a:p>
          <a:p>
            <a:r>
              <a:rPr lang="en-US" dirty="0" smtClean="0"/>
              <a:t>Worldwide </a:t>
            </a:r>
            <a:r>
              <a:rPr lang="en-US" dirty="0" smtClean="0"/>
              <a:t>Telephony Trading</a:t>
            </a:r>
            <a:endParaRPr lang="en-US" dirty="0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800" b="1"/>
              <a:t>Agenda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Welcome and introductions</a:t>
            </a:r>
          </a:p>
          <a:p>
            <a:r>
              <a:rPr lang="en-US"/>
              <a:t>Highlights of past year</a:t>
            </a:r>
          </a:p>
          <a:p>
            <a:r>
              <a:rPr lang="en-US"/>
              <a:t>Prior goals</a:t>
            </a:r>
          </a:p>
          <a:p>
            <a:r>
              <a:rPr lang="en-US"/>
              <a:t>Financial overview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Highlights of Past Year</a:t>
            </a:r>
          </a:p>
        </p:txBody>
      </p:sp>
      <p:sp>
        <p:nvSpPr>
          <p:cNvPr id="6152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Increased profits by 20%.</a:t>
            </a:r>
          </a:p>
          <a:p>
            <a:r>
              <a:rPr lang="en-US"/>
              <a:t>Expanded into Canada and Mexico.</a:t>
            </a:r>
          </a:p>
          <a:p>
            <a:r>
              <a:rPr lang="en-US"/>
              <a:t>Added 3 new product lines.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Review of Prior Goals</a:t>
            </a:r>
          </a:p>
        </p:txBody>
      </p:sp>
      <p:sp>
        <p:nvSpPr>
          <p:cNvPr id="10250" name="Rectangle 10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Financial</a:t>
            </a:r>
          </a:p>
          <a:p>
            <a:pPr lvl="1"/>
            <a:r>
              <a:rPr lang="en-US">
                <a:effectLst/>
              </a:rPr>
              <a:t>Raise profits by 15%</a:t>
            </a:r>
          </a:p>
          <a:p>
            <a:r>
              <a:rPr lang="en-US"/>
              <a:t>Competitive</a:t>
            </a:r>
          </a:p>
          <a:p>
            <a:pPr lvl="1"/>
            <a:r>
              <a:rPr lang="en-US"/>
              <a:t> </a:t>
            </a:r>
            <a:r>
              <a:rPr lang="en-US">
                <a:effectLst/>
              </a:rPr>
              <a:t>Expand into foreign markets</a:t>
            </a:r>
          </a:p>
          <a:p>
            <a:r>
              <a:rPr lang="en-US"/>
              <a:t>Progress</a:t>
            </a:r>
          </a:p>
          <a:p>
            <a:pPr lvl="1"/>
            <a:r>
              <a:rPr lang="en-US"/>
              <a:t> </a:t>
            </a:r>
            <a:r>
              <a:rPr lang="en-US">
                <a:effectLst/>
              </a:rPr>
              <a:t>Add 2 new product lines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Financial Overview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  <a:tabLst>
                <a:tab pos="461963" algn="l"/>
                <a:tab pos="5033963" algn="dec"/>
              </a:tabLst>
            </a:pPr>
            <a:r>
              <a:rPr lang="en-US" dirty="0" smtClean="0"/>
              <a:t>Last </a:t>
            </a:r>
            <a:r>
              <a:rPr lang="en-US" dirty="0"/>
              <a:t>year, there was a steady increase in revenues. We did not experience the drop in the 3rd quarter that we experienced in the previous year. </a:t>
            </a:r>
            <a:endParaRPr lang="en-US" dirty="0" smtClean="0"/>
          </a:p>
          <a:p>
            <a:pPr marL="0" indent="0">
              <a:buFont typeface="Wingdings" pitchFamily="2" charset="2"/>
              <a:buNone/>
              <a:tabLst>
                <a:tab pos="461963" algn="l"/>
                <a:tab pos="5033963" algn="dec"/>
              </a:tabLst>
            </a:pPr>
            <a:endParaRPr lang="en-US" dirty="0"/>
          </a:p>
          <a:p>
            <a:pPr marL="0" indent="0">
              <a:buFont typeface="Wingdings" pitchFamily="2" charset="2"/>
              <a:buNone/>
              <a:tabLst>
                <a:tab pos="461963" algn="l"/>
                <a:tab pos="5033963" algn="dec"/>
              </a:tabLst>
            </a:pPr>
            <a:r>
              <a:rPr lang="en-US" dirty="0"/>
              <a:t>	July	Up 2.5%</a:t>
            </a:r>
          </a:p>
          <a:p>
            <a:pPr marL="0" indent="0">
              <a:buFont typeface="Wingdings" pitchFamily="2" charset="2"/>
              <a:buNone/>
              <a:tabLst>
                <a:tab pos="461963" algn="l"/>
                <a:tab pos="5033963" algn="dec"/>
              </a:tabLst>
            </a:pPr>
            <a:r>
              <a:rPr lang="en-US" dirty="0"/>
              <a:t>	August	Up 4.8%</a:t>
            </a:r>
          </a:p>
          <a:p>
            <a:pPr marL="0" indent="0">
              <a:buFont typeface="Wingdings" pitchFamily="2" charset="2"/>
              <a:buNone/>
              <a:tabLst>
                <a:tab pos="461963" algn="l"/>
                <a:tab pos="5033963" algn="dec"/>
              </a:tabLst>
            </a:pPr>
            <a:r>
              <a:rPr lang="en-US" dirty="0"/>
              <a:t>	September	Up 17.5%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Revenue and Profit</a:t>
            </a:r>
          </a:p>
        </p:txBody>
      </p:sp>
      <p:sp>
        <p:nvSpPr>
          <p:cNvPr id="12296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Projected revenue</a:t>
            </a:r>
          </a:p>
          <a:p>
            <a:r>
              <a:rPr lang="en-US"/>
              <a:t>Actual revenue</a:t>
            </a:r>
          </a:p>
          <a:p>
            <a:r>
              <a:rPr lang="en-US"/>
              <a:t>Profit margin</a:t>
            </a:r>
          </a:p>
          <a:p>
            <a:endParaRPr lang="en-US"/>
          </a:p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Important Trends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People had more to spend</a:t>
            </a:r>
          </a:p>
          <a:p>
            <a:r>
              <a:rPr lang="en-US"/>
              <a:t>Emphasis on keeping in shape</a:t>
            </a:r>
          </a:p>
          <a:p>
            <a:r>
              <a:rPr lang="en-US"/>
              <a:t>Recreation spending went up</a:t>
            </a:r>
          </a:p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Goals for Next Period</a:t>
            </a:r>
          </a:p>
        </p:txBody>
      </p:sp>
      <p:sp>
        <p:nvSpPr>
          <p:cNvPr id="15368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Strategic undertakings</a:t>
            </a:r>
          </a:p>
          <a:p>
            <a:r>
              <a:rPr lang="en-US"/>
              <a:t>Financial goals</a:t>
            </a:r>
          </a:p>
          <a:p>
            <a:r>
              <a:rPr lang="en-US"/>
              <a:t>Other key efforts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</a:t>
            </a:r>
          </a:p>
        </p:txBody>
      </p:sp>
      <p:sp>
        <p:nvSpPr>
          <p:cNvPr id="16392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Summarize key successes/challenges</a:t>
            </a:r>
          </a:p>
          <a:p>
            <a:r>
              <a:rPr lang="en-US"/>
              <a:t>Reiterate key goals</a:t>
            </a:r>
          </a:p>
          <a:p>
            <a:r>
              <a:rPr lang="en-US"/>
              <a:t>Thanks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F4EC498C64342AC9FFF5E49389742" ma:contentTypeVersion="21" ma:contentTypeDescription="Create a new document." ma:contentTypeScope="" ma:versionID="4220f93f9908ec80139999026d963c62">
  <xsd:schema xmlns:xsd="http://www.w3.org/2001/XMLSchema" xmlns:xs="http://www.w3.org/2001/XMLSchema" xmlns:p="http://schemas.microsoft.com/office/2006/metadata/properties" xmlns:ns2="1512afc9-94c8-40ab-90ed-fb743d540713" xmlns:ns3="0e6f99f1-db46-4f19-aa00-24f23130e5ff" targetNamespace="http://schemas.microsoft.com/office/2006/metadata/properties" ma:root="true" ma:fieldsID="98e7c1bdb32c13243a99fe3d7d64c146" ns2:_="" ns3:_="">
    <xsd:import namespace="1512afc9-94c8-40ab-90ed-fb743d540713"/>
    <xsd:import namespace="0e6f99f1-db46-4f19-aa00-24f23130e5ff"/>
    <xsd:element name="properties">
      <xsd:complexType>
        <xsd:sequence>
          <xsd:element name="documentManagement">
            <xsd:complexType>
              <xsd:all>
                <xsd:element ref="ns2:m88c900b173e45f398177d35e2274d2a" minOccurs="0"/>
                <xsd:element ref="ns2:hc79317cc02c40cca9cdc9b7fa77336b" minOccurs="0"/>
                <xsd:element ref="ns2:TaxCatchAll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12afc9-94c8-40ab-90ed-fb743d540713" elementFormDefault="qualified">
    <xsd:import namespace="http://schemas.microsoft.com/office/2006/documentManagement/types"/>
    <xsd:import namespace="http://schemas.microsoft.com/office/infopath/2007/PartnerControls"/>
    <xsd:element name="m88c900b173e45f398177d35e2274d2a" ma:index="5" nillable="true" ma:displayName="Module_0" ma:hidden="true" ma:internalName="m88c900b173e45f398177d35e2274d2a" ma:readOnly="false">
      <xsd:simpleType>
        <xsd:restriction base="dms:Note"/>
      </xsd:simpleType>
    </xsd:element>
    <xsd:element name="hc79317cc02c40cca9cdc9b7fa77336b" ma:index="7" nillable="true" ma:displayName="QA Doc Type_0" ma:hidden="true" ma:internalName="hc79317cc02c40cca9cdc9b7fa77336b" ma:readOnly="false">
      <xsd:simpleType>
        <xsd:restriction base="dms:Note"/>
      </xsd:simpleType>
    </xsd:element>
    <xsd:element name="TaxCatchAll" ma:index="12" nillable="true" ma:displayName="Taxonomy Catch All Column" ma:hidden="true" ma:list="{0b656ff6-acc7-46b4-b4fb-5002a551ad93}" ma:internalName="TaxCatchAll" ma:showField="CatchAllData" ma:web="1512afc9-94c8-40ab-90ed-fb743d5407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f99f1-db46-4f19-aa00-24f23130e5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88c900b173e45f398177d35e2274d2a xmlns="1512afc9-94c8-40ab-90ed-fb743d540713" xsi:nil="true"/>
    <hc79317cc02c40cca9cdc9b7fa77336b xmlns="1512afc9-94c8-40ab-90ed-fb743d540713" xsi:nil="true"/>
    <TaxCatchAll xmlns="1512afc9-94c8-40ab-90ed-fb743d540713"/>
  </documentManagement>
</p:properties>
</file>

<file path=customXml/itemProps1.xml><?xml version="1.0" encoding="utf-8"?>
<ds:datastoreItem xmlns:ds="http://schemas.openxmlformats.org/officeDocument/2006/customXml" ds:itemID="{9960EF28-FE9F-4967-B64C-D3C4F253FA48}"/>
</file>

<file path=customXml/itemProps2.xml><?xml version="1.0" encoding="utf-8"?>
<ds:datastoreItem xmlns:ds="http://schemas.openxmlformats.org/officeDocument/2006/customXml" ds:itemID="{14CD6AF2-80E4-4F70-BF98-D8E007920AC8}"/>
</file>

<file path=customXml/itemProps3.xml><?xml version="1.0" encoding="utf-8"?>
<ds:datastoreItem xmlns:ds="http://schemas.openxmlformats.org/officeDocument/2006/customXml" ds:itemID="{F99C5831-9BEC-4761-A15E-AD9E14817401}"/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102</TotalTime>
  <Words>136</Words>
  <Application>Microsoft Office PowerPoint</Application>
  <PresentationFormat>On-screen Show (4:3)</PresentationFormat>
  <Paragraphs>41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Times New Roman</vt:lpstr>
      <vt:lpstr>Trebuchet MS</vt:lpstr>
      <vt:lpstr>Wingdings</vt:lpstr>
      <vt:lpstr>Wingdings 3</vt:lpstr>
      <vt:lpstr>Facet</vt:lpstr>
      <vt:lpstr>Annual Meeting</vt:lpstr>
      <vt:lpstr>Agenda</vt:lpstr>
      <vt:lpstr>Highlights of Past Year</vt:lpstr>
      <vt:lpstr>Review of Prior Goals</vt:lpstr>
      <vt:lpstr>Financial Overview</vt:lpstr>
      <vt:lpstr>Revenue and Profit</vt:lpstr>
      <vt:lpstr>Important Trends</vt:lpstr>
      <vt:lpstr>Goals for Next Period</vt:lpstr>
      <vt:lpstr>Summary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1996-12-09T16:11:54Z</cp:lastPrinted>
  <dcterms:created xsi:type="dcterms:W3CDTF">1996-12-05T15:14:54Z</dcterms:created>
  <dcterms:modified xsi:type="dcterms:W3CDTF">2013-02-08T03:28:44Z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0x010100EADF4EC498C64342AC9FFF5E49389742</vt:lpwstr>
  </property>
  <property fmtid="{D5CDD505-2E9C-101B-9397-08002B2CF9AE}" pid="3" name="QA Doc Type">
    <vt:lpwstr/>
  </property>
  <property fmtid="{D5CDD505-2E9C-101B-9397-08002B2CF9AE}" pid="4" name="Module">
    <vt:lpwstr/>
  </property>
</Properties>
</file>