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olors1.xml" ContentType="application/vnd.ms-office.chartcolorstyle+xml"/>
  <Override PartName="/ppt/notesMasters/notesMaster1.xml" ContentType="application/vnd.openxmlformats-officedocument.presentationml.notesMaster+xml"/>
  <Override PartName="/ppt/charts/style1.xml" ContentType="application/vnd.ms-office.chartstyl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9" autoAdjust="0"/>
    <p:restoredTop sz="94607" autoAdjust="0"/>
  </p:normalViewPr>
  <p:slideViewPr>
    <p:cSldViewPr>
      <p:cViewPr varScale="1">
        <p:scale>
          <a:sx n="50" d="100"/>
          <a:sy n="50" d="100"/>
        </p:scale>
        <p:origin x="6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30" y="-7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808777429467086"/>
          <c:y val="9.3567251461988299E-2"/>
          <c:w val="0.58150470219435735"/>
          <c:h val="0.61695906432748537"/>
        </c:manualLayout>
      </c:layou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Last Year</c:v>
                </c:pt>
              </c:strCache>
            </c:strRef>
          </c:tx>
          <c:spPr>
            <a:ln w="22225" cap="rnd">
              <a:solidFill>
                <a:schemeClr val="accent5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Sheet1!$B$2:$E$2</c:f>
              <c:numCache>
                <c:formatCode>#,##0</c:formatCode>
                <c:ptCount val="4"/>
                <c:pt idx="0">
                  <c:v>92851</c:v>
                </c:pt>
                <c:pt idx="1">
                  <c:v>96567</c:v>
                </c:pt>
                <c:pt idx="2">
                  <c:v>93456</c:v>
                </c:pt>
                <c:pt idx="3">
                  <c:v>98665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This Year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Sheet1!$B$3:$E$3</c:f>
              <c:numCache>
                <c:formatCode>#,##0</c:formatCode>
                <c:ptCount val="4"/>
                <c:pt idx="0">
                  <c:v>94536</c:v>
                </c:pt>
                <c:pt idx="1">
                  <c:v>95648</c:v>
                </c:pt>
                <c:pt idx="2">
                  <c:v>96775</c:v>
                </c:pt>
                <c:pt idx="3">
                  <c:v>100996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422384"/>
        <c:axId val="181402800"/>
      </c:lineChart>
      <c:catAx>
        <c:axId val="814223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4028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1402800"/>
        <c:scaling>
          <c:orientation val="minMax"/>
        </c:scaling>
        <c:delete val="0"/>
        <c:axPos val="l"/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1422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 b="1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r>
              <a:rPr lang="en-US"/>
              <a:t>Technology Conference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06BD2928-2FA2-4064-90A8-A961F5C3056F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r>
              <a:rPr lang="en-US"/>
              <a:t>Annual Meeting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65B43D03-21BC-4B9F-ADBF-4F0B317386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286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r>
              <a:rPr lang="en-US"/>
              <a:t>Technology Conference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BE4AFCA0-12DB-468D-97E0-52F3D3B544E6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/>
            </a:lvl1pPr>
          </a:lstStyle>
          <a:p>
            <a:r>
              <a:rPr lang="en-US"/>
              <a:t>Annual Meeting</a:t>
            </a:r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/>
            </a:lvl1pPr>
          </a:lstStyle>
          <a:p>
            <a:fld id="{EFD4D134-8B16-490B-A64C-20F52BD3E9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68637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Technology Conference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ED87693C-FB88-4F83-8541-B8D7E880878F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Annual Meeting</a:t>
            </a: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93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Technology Conference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E4AFCA0-12DB-468D-97E0-52F3D3B544E6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Annual Meeting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FD4D134-8B16-490B-A64C-20F52BD3E9B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9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B5B7C-E9EB-44EC-BCF0-B42AACF4B38D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D0182-D322-4371-9FC9-A95D6C78DB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22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702302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2501124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51884"/>
      </p:ext>
    </p:extLst>
  </p:cSld>
  <p:clrMapOvr>
    <a:masterClrMapping/>
  </p:clrMapOvr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9297070"/>
      </p:ext>
    </p:extLst>
  </p:cSld>
  <p:clrMapOvr>
    <a:masterClrMapping/>
  </p:clrMapOvr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788584"/>
      </p:ext>
    </p:extLst>
  </p:cSld>
  <p:clrMapOvr>
    <a:masterClrMapping/>
  </p:clrMapOvr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BEEF1-2C3D-48AA-AA85-597AE07EC7D0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DFE443-ACCE-47C4-936F-C6EB5D6ED5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479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BF723-D26A-43D5-A6BE-F86667F858C4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F0A8E-FF4E-4E0E-9FC5-CEF070D936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31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0302A56-23B5-4D23-A247-03D70B703671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FD816BF-082E-492C-BB40-A15506493A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CB47-89B9-4099-9517-05FF702657FE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68742-B3E6-4931-96E6-9E0F5B9615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646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B6F56-6AF3-4249-BF10-B4D48346F869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F28CA-F74E-4678-941A-F52EB89733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65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E5B2-2D1F-4D1F-9731-50798629F1C6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C0718-E076-442D-993B-75265B4EC1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6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E5CC-0070-4484-A5FE-9FE9A9A02908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2BE16-B842-45A2-A43A-23260D6972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832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65708-1075-4FF5-A544-EFE9B2E76D7F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4438E-E112-4368-BAD3-70D099B0E1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28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8C0CC-47D2-4AA8-9555-A30964AFC70A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4E683-6C0E-4923-AA0E-D558B6C717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40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9EBBE-28F8-4766-9D74-32E3264E4AAF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0DF1-3E68-4E6D-9F3D-BA64E78DC8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07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BE414-05D7-48BF-A436-39BA5F862678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3A11D-5167-4FF0-B78B-F1B6ACF88E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898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98C12-1248-4B9B-BF8C-CDF523AA997B}" type="datetime1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F1D2B85-1EAD-4E45-8AF4-1B1B903342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1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/>
              <a:t>Annual Meeting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Worldwide Telephony Systems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Zip2by2-IPphone</a:t>
            </a:r>
            <a:endParaRPr 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609598" y="2160591"/>
            <a:ext cx="6878725" cy="1340418"/>
          </a:xfrm>
          <a:noFill/>
          <a:ln/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lang="en-US" sz="2400" dirty="0" smtClean="0"/>
              <a:t>Provides 2LAN ports, 2 call appearances, three way calling and multi-language menus.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3A3-8A52-4B16-A376-9C1FB5A19D0A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A0470C-AAC4-4FC7-B944-863998945C35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09599" y="1772816"/>
            <a:ext cx="6347714" cy="3880773"/>
          </a:xfrm>
        </p:spPr>
        <p:txBody>
          <a:bodyPr>
            <a:normAutofit/>
          </a:bodyPr>
          <a:lstStyle/>
          <a:p>
            <a:r>
              <a:rPr lang="en-US" sz="2800" dirty="0"/>
              <a:t>Key successes/challenges</a:t>
            </a:r>
          </a:p>
          <a:p>
            <a:r>
              <a:rPr lang="en-US" sz="2800" dirty="0"/>
              <a:t>Key goals</a:t>
            </a:r>
          </a:p>
          <a:p>
            <a:r>
              <a:rPr lang="en-US" sz="2800" dirty="0"/>
              <a:t>Thanks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D7641-0675-46E3-BA2E-F3E2278B9DE9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55163-9386-432E-B652-DBCEF859AC29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Agenda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tx1"/>
              </a:buClr>
              <a:buSzPct val="75000"/>
              <a:buFont typeface="Wingdings" panose="05000000000000000000" pitchFamily="2" charset="2"/>
              <a:buChar char="Ø"/>
            </a:pPr>
            <a:r>
              <a:rPr lang="en-US" sz="2400" dirty="0"/>
              <a:t>Welcome and introductions</a:t>
            </a:r>
          </a:p>
          <a:p>
            <a:pPr>
              <a:buClr>
                <a:schemeClr val="tx1"/>
              </a:buClr>
              <a:buSzPct val="75000"/>
              <a:buFont typeface="Wingdings" panose="05000000000000000000" pitchFamily="2" charset="2"/>
              <a:buChar char="Ø"/>
            </a:pPr>
            <a:r>
              <a:rPr lang="en-US" sz="2400" dirty="0"/>
              <a:t>Highlights of past year</a:t>
            </a:r>
          </a:p>
          <a:p>
            <a:pPr>
              <a:buClr>
                <a:schemeClr val="tx1"/>
              </a:buClr>
              <a:buSzPct val="75000"/>
              <a:buFont typeface="Wingdings" panose="05000000000000000000" pitchFamily="2" charset="2"/>
              <a:buChar char="Ø"/>
            </a:pPr>
            <a:r>
              <a:rPr lang="en-US" sz="2400" dirty="0"/>
              <a:t>Prior goals</a:t>
            </a:r>
          </a:p>
          <a:p>
            <a:pPr>
              <a:buClr>
                <a:schemeClr val="tx1"/>
              </a:buClr>
              <a:buSzPct val="75000"/>
              <a:buFont typeface="Wingdings" panose="05000000000000000000" pitchFamily="2" charset="2"/>
              <a:buChar char="Ø"/>
            </a:pPr>
            <a:r>
              <a:rPr lang="en-US" sz="2400" dirty="0"/>
              <a:t>Financial overview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5DF09-9712-4D4D-AD69-F41752E0F4FD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CEEC7-8686-4DC0-8C35-F0A2E84503F9}" type="slidenum">
              <a:rPr lang="en-US"/>
              <a:pPr/>
              <a:t>2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of Past Year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Increased profits by 20%</a:t>
            </a:r>
          </a:p>
          <a:p>
            <a:r>
              <a:rPr lang="en-US" sz="2400" dirty="0"/>
              <a:t>Expanded into Canada and Mexico</a:t>
            </a:r>
          </a:p>
          <a:p>
            <a:r>
              <a:rPr lang="en-US" sz="2400" dirty="0"/>
              <a:t>Added 3 new product lines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AE3E9-EB8E-4709-A4E2-EDE22F98D567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388B3-4162-4932-90C7-71325F9DF736}" type="slidenum">
              <a:rPr lang="en-US"/>
              <a:pPr/>
              <a:t>3</a:t>
            </a:fld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892" y="3573016"/>
            <a:ext cx="2143125" cy="2143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755576" y="1628800"/>
            <a:ext cx="6347714" cy="3880773"/>
          </a:xfrm>
        </p:spPr>
        <p:txBody>
          <a:bodyPr>
            <a:normAutofit/>
          </a:bodyPr>
          <a:lstStyle/>
          <a:p>
            <a:r>
              <a:rPr lang="en-US" sz="2400" dirty="0"/>
              <a:t>Financial</a:t>
            </a:r>
          </a:p>
          <a:p>
            <a:pPr lvl="1"/>
            <a:r>
              <a:rPr lang="en-US" sz="2000" dirty="0"/>
              <a:t>Raise profits by 15%</a:t>
            </a:r>
          </a:p>
          <a:p>
            <a:r>
              <a:rPr lang="en-US" sz="2400" dirty="0"/>
              <a:t>Competitive</a:t>
            </a:r>
          </a:p>
          <a:p>
            <a:pPr lvl="1"/>
            <a:r>
              <a:rPr lang="en-US" sz="2000" dirty="0"/>
              <a:t> Expand into foreign markets</a:t>
            </a:r>
          </a:p>
          <a:p>
            <a:r>
              <a:rPr lang="en-US" sz="2400" dirty="0"/>
              <a:t>Progress</a:t>
            </a:r>
          </a:p>
          <a:p>
            <a:pPr lvl="1"/>
            <a:r>
              <a:rPr lang="en-US" sz="2000" dirty="0"/>
              <a:t> Add 2 new product lines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BE61A-E2B9-4512-8ED6-EF9134A92DE0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2F048-EF7C-4DA4-8891-ECE5BB287554}" type="slidenum">
              <a:rPr lang="en-US"/>
              <a:pPr/>
              <a:t>4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Overview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09598" y="2160590"/>
            <a:ext cx="7238766" cy="1808469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200000"/>
              </a:lnSpc>
              <a:buFont typeface="Wingdings" pitchFamily="2" charset="2"/>
              <a:buNone/>
            </a:pPr>
            <a:r>
              <a:rPr lang="en-US" dirty="0"/>
              <a:t>	</a:t>
            </a:r>
            <a:r>
              <a:rPr lang="en-US" dirty="0" smtClean="0"/>
              <a:t>Last </a:t>
            </a:r>
            <a:r>
              <a:rPr lang="en-US" dirty="0"/>
              <a:t>year, there was a steady increase in revenues. We did not experience the drop in the 3rd quarter that we experienced in the previous year.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89B7-3C5D-4A96-9C82-D5C37858F2D8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6D74-64CA-4CDB-81A6-F929CCE4F580}" type="slidenum">
              <a:rPr lang="en-US"/>
              <a:pPr/>
              <a:t>5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Overview</a:t>
            </a:r>
          </a:p>
        </p:txBody>
      </p:sp>
      <p:graphicFrame>
        <p:nvGraphicFramePr>
          <p:cNvPr id="2" name="Object 8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474582292"/>
              </p:ext>
            </p:extLst>
          </p:nvPr>
        </p:nvGraphicFramePr>
        <p:xfrm>
          <a:off x="303609" y="1752600"/>
          <a:ext cx="7303691" cy="391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CE11C-8669-45C3-83F5-6C71E98D0B6E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6783-78D7-469E-85B2-5262EBD57375}" type="slidenum">
              <a:rPr lang="en-US"/>
              <a:pPr/>
              <a:t>6</a:t>
            </a:fld>
            <a:endParaRPr lang="en-US"/>
          </a:p>
        </p:txBody>
      </p: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7239000" y="304800"/>
          <a:ext cx="13335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1" name="Clip" r:id="rId4" imgW="2425680" imgH="3463920" progId="MS_ClipArt_Gallery.2">
                  <p:embed/>
                </p:oleObj>
              </mc:Choice>
              <mc:Fallback>
                <p:oleObj name="Clip" r:id="rId4" imgW="2425680" imgH="3463920" progId="MS_ClipArt_Gallery.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304800"/>
                        <a:ext cx="1333500" cy="190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Revenue and Profit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Projected revenue</a:t>
            </a:r>
          </a:p>
          <a:p>
            <a:r>
              <a:rPr lang="en-US"/>
              <a:t>Actual revenue</a:t>
            </a:r>
          </a:p>
          <a:p>
            <a:r>
              <a:rPr lang="en-US"/>
              <a:t>Profit margin</a:t>
            </a:r>
          </a:p>
          <a:p>
            <a:r>
              <a:rPr lang="en-US"/>
              <a:t>Gross Margin</a:t>
            </a:r>
          </a:p>
          <a:p>
            <a:r>
              <a:rPr lang="en-US"/>
              <a:t>Rest of market - how we compare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CFE6D-7032-4331-A605-34DB0F344994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5D646-31BC-4C66-9711-CDFDD6917FB0}" type="slidenum">
              <a:rPr lang="en-US"/>
              <a:pPr/>
              <a:t>7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Spending Areas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R&amp;D</a:t>
            </a:r>
          </a:p>
          <a:p>
            <a:r>
              <a:rPr lang="en-US" dirty="0"/>
              <a:t>Sales and Marketing</a:t>
            </a:r>
          </a:p>
          <a:p>
            <a:r>
              <a:rPr lang="en-US" dirty="0"/>
              <a:t>General and Administration</a:t>
            </a:r>
          </a:p>
          <a:p>
            <a:r>
              <a:rPr lang="en-US" dirty="0"/>
              <a:t>Areas of improvement</a:t>
            </a:r>
          </a:p>
          <a:p>
            <a:r>
              <a:rPr lang="en-US" dirty="0"/>
              <a:t>Areas needing attention/caution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3C919-D537-41D6-8A27-507386438B8D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1CC52-66E2-41AD-87F7-5666F5B9F6FD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en-US"/>
              <a:t>Announcing our newest product line …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6BE74-2DB3-4EE1-8884-6EFB3534BC98}" type="datetime1">
              <a:rPr lang="en-US"/>
              <a:pPr/>
              <a:t>3/5/2013</a:t>
            </a:fld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5893B-2AD6-4147-8ABC-8A07A7061AB7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C25A9D32-4AB0-4069-9F4B-B860B6E726DA}"/>
</file>

<file path=customXml/itemProps2.xml><?xml version="1.0" encoding="utf-8"?>
<ds:datastoreItem xmlns:ds="http://schemas.openxmlformats.org/officeDocument/2006/customXml" ds:itemID="{F5D2CA2E-B3EC-4139-968F-7351ABBD1143}"/>
</file>

<file path=customXml/itemProps3.xml><?xml version="1.0" encoding="utf-8"?>
<ds:datastoreItem xmlns:ds="http://schemas.openxmlformats.org/officeDocument/2006/customXml" ds:itemID="{B1F287DE-0463-4CDC-B68C-D0D4124DE331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281</TotalTime>
  <Words>156</Words>
  <Application>Microsoft Office PowerPoint</Application>
  <PresentationFormat>On-screen Show (4:3)</PresentationFormat>
  <Paragraphs>68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Times New Roman</vt:lpstr>
      <vt:lpstr>Trebuchet MS</vt:lpstr>
      <vt:lpstr>Wingdings</vt:lpstr>
      <vt:lpstr>Wingdings 3</vt:lpstr>
      <vt:lpstr>Facet</vt:lpstr>
      <vt:lpstr>Clip</vt:lpstr>
      <vt:lpstr>Annual Meeting</vt:lpstr>
      <vt:lpstr>Agenda</vt:lpstr>
      <vt:lpstr>Highlights of Past Year</vt:lpstr>
      <vt:lpstr>Review of Prior Goals</vt:lpstr>
      <vt:lpstr>Financial Overview</vt:lpstr>
      <vt:lpstr>Financial Overview</vt:lpstr>
      <vt:lpstr>Revenue and Profit</vt:lpstr>
      <vt:lpstr>Key Spending Areas</vt:lpstr>
      <vt:lpstr>Announcing our newest product line …</vt:lpstr>
      <vt:lpstr>Zip2by2-IPphone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Annual Meeting</dc:title>
  <dc:creator>Tim Poynter</dc:creator>
  <cp:lastModifiedBy>JB</cp:lastModifiedBy>
  <cp:revision>36</cp:revision>
  <dcterms:created xsi:type="dcterms:W3CDTF">1997-01-13T03:32:40Z</dcterms:created>
  <dcterms:modified xsi:type="dcterms:W3CDTF">2013-03-05T14:20:58Z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