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5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6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7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770" r:id="rId1"/>
  </p:sldMasterIdLst>
  <p:notesMasterIdLst>
    <p:notesMasterId r:id="rId10"/>
  </p:notesMasterIdLst>
  <p:sldIdLst>
    <p:sldId id="256" r:id="rId2"/>
    <p:sldId id="269" r:id="rId3"/>
    <p:sldId id="273" r:id="rId4"/>
    <p:sldId id="262" r:id="rId5"/>
    <p:sldId id="271" r:id="rId6"/>
    <p:sldId id="264" r:id="rId7"/>
    <p:sldId id="267" r:id="rId8"/>
    <p:sldId id="268" r:id="rId9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FFFF00"/>
    <a:srgbClr val="000000"/>
    <a:srgbClr val="CC0000"/>
    <a:srgbClr val="000066"/>
    <a:srgbClr val="FFCC00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2711" autoAdjust="0"/>
    <p:restoredTop sz="90878" autoAdjust="0"/>
  </p:normalViewPr>
  <p:slideViewPr>
    <p:cSldViewPr>
      <p:cViewPr varScale="1">
        <p:scale>
          <a:sx n="37" d="100"/>
          <a:sy n="37" d="100"/>
        </p:scale>
        <p:origin x="36" y="2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17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customXml" Target="../customXml/item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t" anchorCtr="0" compatLnSpc="1">
            <a:prstTxWarp prst="textNoShape">
              <a:avLst/>
            </a:prstTxWarp>
          </a:bodyPr>
          <a:lstStyle>
            <a:lvl1pPr>
              <a:defRPr kumimoji="1" sz="1000" i="1">
                <a:latin typeface="Arial" charset="0"/>
              </a:defRPr>
            </a:lvl1pPr>
          </a:lstStyle>
          <a:p>
            <a:r>
              <a:rPr lang="en-US" dirty="0"/>
              <a:t>*</a:t>
            </a:r>
            <a:endParaRPr lang="en-US" sz="1200" dirty="0"/>
          </a:p>
        </p:txBody>
      </p:sp>
      <p:sp>
        <p:nvSpPr>
          <p:cNvPr id="2051" name="Rectangle 1027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t" anchorCtr="0" compatLnSpc="1">
            <a:prstTxWarp prst="textNoShape">
              <a:avLst/>
            </a:prstTxWarp>
          </a:bodyPr>
          <a:lstStyle>
            <a:lvl1pPr algn="r">
              <a:defRPr kumimoji="1" sz="1000" i="1">
                <a:latin typeface="Arial" charset="0"/>
              </a:defRPr>
            </a:lvl1pPr>
          </a:lstStyle>
          <a:p>
            <a:r>
              <a:rPr lang="en-US" dirty="0"/>
              <a:t>07/16/96</a:t>
            </a:r>
            <a:endParaRPr lang="en-US" sz="1200" dirty="0"/>
          </a:p>
        </p:txBody>
      </p:sp>
      <p:sp>
        <p:nvSpPr>
          <p:cNvPr id="2052" name="Rectangle 1028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12700" cap="sq">
            <a:solidFill>
              <a:schemeClr val="tx1"/>
            </a:solidFill>
            <a:miter lim="800000"/>
            <a:headEnd/>
            <a:tailEnd/>
          </a:ln>
          <a:effectLst/>
        </p:spPr>
      </p:sp>
      <p:sp>
        <p:nvSpPr>
          <p:cNvPr id="2053" name="Rectangle 1029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054" name="Rectangle 1030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b" anchorCtr="0" compatLnSpc="1">
            <a:prstTxWarp prst="textNoShape">
              <a:avLst/>
            </a:prstTxWarp>
          </a:bodyPr>
          <a:lstStyle>
            <a:lvl1pPr>
              <a:defRPr kumimoji="1" sz="1000" i="1">
                <a:latin typeface="Arial" charset="0"/>
              </a:defRPr>
            </a:lvl1pPr>
          </a:lstStyle>
          <a:p>
            <a:r>
              <a:rPr lang="en-US" dirty="0"/>
              <a:t>*</a:t>
            </a:r>
            <a:endParaRPr lang="en-US" sz="1200" dirty="0"/>
          </a:p>
        </p:txBody>
      </p:sp>
      <p:sp>
        <p:nvSpPr>
          <p:cNvPr id="2055" name="Rectangle 1031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b" anchorCtr="0" compatLnSpc="1">
            <a:prstTxWarp prst="textNoShape">
              <a:avLst/>
            </a:prstTxWarp>
          </a:bodyPr>
          <a:lstStyle>
            <a:lvl1pPr algn="r">
              <a:defRPr kumimoji="1" sz="1000" i="1">
                <a:latin typeface="Arial" charset="0"/>
              </a:defRPr>
            </a:lvl1pPr>
          </a:lstStyle>
          <a:p>
            <a:r>
              <a:rPr lang="en-US" dirty="0"/>
              <a:t>##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463665777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Title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39775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43973" y="1964267"/>
            <a:ext cx="5714228" cy="2421464"/>
          </a:xfrm>
        </p:spPr>
        <p:txBody>
          <a:bodyPr anchor="b">
            <a:normAutofit/>
          </a:bodyPr>
          <a:lstStyle>
            <a:lvl1pPr algn="r">
              <a:defRPr sz="4400">
                <a:effectLst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43973" y="4385733"/>
            <a:ext cx="5714228" cy="1405467"/>
          </a:xfrm>
        </p:spPr>
        <p:txBody>
          <a:bodyPr anchor="t">
            <a:normAutofit/>
          </a:bodyPr>
          <a:lstStyle>
            <a:lvl1pPr marL="0" indent="0" algn="r">
              <a:buNone/>
              <a:defRPr sz="24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52311" y="5870576"/>
            <a:ext cx="1212173" cy="377825"/>
          </a:xfrm>
        </p:spPr>
        <p:txBody>
          <a:bodyPr/>
          <a:lstStyle/>
          <a:p>
            <a:fld id="{A5A3044E-AE90-4515-B471-D4881DBD835F}" type="datetime1">
              <a:rPr lang="en-US" smtClean="0"/>
              <a:pPr/>
              <a:t>3/4/2013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973" y="5870576"/>
            <a:ext cx="3932137" cy="3778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40685" y="5870576"/>
            <a:ext cx="417516" cy="377825"/>
          </a:xfrm>
        </p:spPr>
        <p:txBody>
          <a:bodyPr/>
          <a:lstStyle/>
          <a:p>
            <a:fld id="{17A11DE8-8F17-4F87-83BD-02968A9B003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44283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4732865"/>
            <a:ext cx="7772400" cy="566738"/>
          </a:xfrm>
        </p:spPr>
        <p:txBody>
          <a:bodyPr anchor="b">
            <a:normAutofit/>
          </a:bodyPr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4401" y="932112"/>
            <a:ext cx="6858000" cy="3164976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1600"/>
            </a:lvl1pPr>
          </a:lstStyle>
          <a:p>
            <a:pPr marL="0" lvl="0" indent="0" algn="ctr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5299603"/>
            <a:ext cx="7772400" cy="4937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A7B69-71DA-4744-A19E-12B71E647FBA}" type="datetime1">
              <a:rPr lang="en-US" smtClean="0"/>
              <a:pPr/>
              <a:t>3/4/2013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2D0EB-7D8C-4E34-8A04-5711C0EA45D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3304276"/>
      </p:ext>
    </p:extLst>
  </p:cSld>
  <p:clrMapOvr>
    <a:masterClrMapping/>
  </p:clrMapOvr>
  <p:hf sldNum="0"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3" y="609602"/>
            <a:ext cx="7772399" cy="3124199"/>
          </a:xfrm>
        </p:spPr>
        <p:txBody>
          <a:bodyPr anchor="ctr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2" y="4343400"/>
            <a:ext cx="7772399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A7B69-71DA-4744-A19E-12B71E647FBA}" type="datetime1">
              <a:rPr lang="en-US" smtClean="0"/>
              <a:pPr/>
              <a:t>3/4/2013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2D0EB-7D8C-4E34-8A04-5711C0EA45D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3934896"/>
      </p:ext>
    </p:extLst>
  </p:cSld>
  <p:clrMapOvr>
    <a:masterClrMapping/>
  </p:clrMapOvr>
  <p:hf sldNum="0" hdr="0" ft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421796" y="71811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735800" y="275167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9115" y="609602"/>
            <a:ext cx="7091297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988671" y="3352800"/>
            <a:ext cx="6876133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2266" y="4343400"/>
            <a:ext cx="7772400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A7B69-71DA-4744-A19E-12B71E647FBA}" type="datetime1">
              <a:rPr lang="en-US" smtClean="0"/>
              <a:pPr/>
              <a:t>3/4/2013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2D0EB-7D8C-4E34-8A04-5711C0EA45D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9796699"/>
      </p:ext>
    </p:extLst>
  </p:cSld>
  <p:clrMapOvr>
    <a:masterClrMapping/>
  </p:clrMapOvr>
  <p:hf sldNum="0" hdr="0" ft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3291648"/>
            <a:ext cx="7772401" cy="1468800"/>
          </a:xfrm>
        </p:spPr>
        <p:txBody>
          <a:bodyPr anchor="b">
            <a:normAutofit/>
          </a:bodyPr>
          <a:lstStyle>
            <a:lvl1pPr algn="l">
              <a:defRPr sz="2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4760448"/>
            <a:ext cx="7772402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A7B69-71DA-4744-A19E-12B71E647FBA}" type="datetime1">
              <a:rPr lang="en-US" smtClean="0"/>
              <a:pPr/>
              <a:t>3/4/2013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2D0EB-7D8C-4E34-8A04-5711C0EA45D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1192639"/>
      </p:ext>
    </p:extLst>
  </p:cSld>
  <p:clrMapOvr>
    <a:masterClrMapping/>
  </p:clrMapOvr>
  <p:hf sldNum="0" hdr="0" ft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21796" y="71811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735800" y="275167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9115" y="609602"/>
            <a:ext cx="7091297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57200" y="3886200"/>
            <a:ext cx="7772401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4775200"/>
            <a:ext cx="7772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A7B69-71DA-4744-A19E-12B71E647FBA}" type="datetime1">
              <a:rPr lang="en-US" smtClean="0"/>
              <a:pPr/>
              <a:t>3/4/2013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2D0EB-7D8C-4E34-8A04-5711C0EA45D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6320066"/>
      </p:ext>
    </p:extLst>
  </p:cSld>
  <p:clrMapOvr>
    <a:masterClrMapping/>
  </p:clrMapOvr>
  <p:hf sldNum="0" hdr="0" ft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4440" y="609602"/>
            <a:ext cx="7772401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2800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64440" y="3505200"/>
            <a:ext cx="7772401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4439" y="4343400"/>
            <a:ext cx="7772401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A7B69-71DA-4744-A19E-12B71E647FBA}" type="datetime1">
              <a:rPr lang="en-US" smtClean="0"/>
              <a:pPr/>
              <a:t>3/4/2013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2D0EB-7D8C-4E34-8A04-5711C0EA45D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2040265"/>
      </p:ext>
    </p:extLst>
  </p:cSld>
  <p:clrMapOvr>
    <a:masterClrMapping/>
  </p:clrMapOvr>
  <p:hf sldNum="0" hdr="0" ftr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609601"/>
            <a:ext cx="7772400" cy="1456267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17A13-A4A5-4459-8D70-6F3D3399A55F}" type="datetime1">
              <a:rPr lang="en-US" smtClean="0"/>
              <a:pPr/>
              <a:t>3/4/2013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46F7C2-079A-479A-9130-81C4EE370EF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229451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2978" y="609600"/>
            <a:ext cx="1676621" cy="5181601"/>
          </a:xfrm>
        </p:spPr>
        <p:txBody>
          <a:bodyPr vert="eaVert">
            <a:normAutofit/>
          </a:bodyPr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90184" cy="51816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A5B89-4C39-45E0-B873-CA2496073BC7}" type="datetime1">
              <a:rPr lang="en-US" smtClean="0"/>
              <a:pPr/>
              <a:t>3/4/2013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68061-7FCA-44AD-B886-FD5C2728D40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43612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>
            <a:normAutofit/>
          </a:bodyPr>
          <a:lstStyle>
            <a:lvl1pPr>
              <a:defRPr sz="4400" b="1" cap="small" baseline="0">
                <a:solidFill>
                  <a:srgbClr val="FFFFCC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C6907-3D7C-4B4E-B586-B5945D233956}" type="datetime1">
              <a:rPr lang="en-US" smtClean="0"/>
              <a:pPr/>
              <a:t>3/4/2013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6EAF98-7AF5-47FC-BACC-9611D83E71A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06636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3308581"/>
            <a:ext cx="7772400" cy="14688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4777381"/>
            <a:ext cx="777240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 cap="all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ABD28-F17B-4714-8F14-5A3258F05CEE}" type="datetime1">
              <a:rPr lang="en-US" smtClean="0"/>
              <a:pPr/>
              <a:t>3/4/2013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91CA94-6548-4FC9-926D-86BB7908DFF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93675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1" y="2142068"/>
            <a:ext cx="3813048" cy="3649134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6553" y="2142068"/>
            <a:ext cx="3813048" cy="364913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D8FC3-5606-47AA-8A1B-4602F705902F}" type="datetime1">
              <a:rPr lang="en-US" smtClean="0"/>
              <a:pPr/>
              <a:t>3/4/2013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C505F-6900-408E-ABC2-6C75B43C329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92412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3480" y="2218267"/>
            <a:ext cx="354060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870201"/>
            <a:ext cx="3813048" cy="292099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11120" y="2218267"/>
            <a:ext cx="351848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6552" y="2870201"/>
            <a:ext cx="3813048" cy="292099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D19AE-42C2-4EF5-A140-BD77AF1AAA53}" type="datetime1">
              <a:rPr lang="en-US" smtClean="0"/>
              <a:pPr/>
              <a:t>3/4/2013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8E6FC-6AB0-46C4-8D02-E001305893E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81704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609601"/>
            <a:ext cx="7772400" cy="1456267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BAA42-0193-4236-BF60-5FC96C999DB6}" type="datetime1">
              <a:rPr lang="en-US" smtClean="0"/>
              <a:pPr/>
              <a:t>3/4/2013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96141-E98D-4373-AAD0-54BCAA66854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7567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AF8EA-0936-4B19-8BB3-59B161387603}" type="datetime1">
              <a:rPr lang="en-US" smtClean="0"/>
              <a:pPr/>
              <a:t>3/4/2013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30384D-3551-4D9F-8E96-88899D6B3A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42542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1718" y="1557868"/>
            <a:ext cx="2862910" cy="1439332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06144" y="609601"/>
            <a:ext cx="4627975" cy="518160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718" y="2997200"/>
            <a:ext cx="2862910" cy="184573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171ED-EAC6-4206-8965-E32BAC1A7DA8}" type="datetime1">
              <a:rPr lang="en-US" smtClean="0"/>
              <a:pPr/>
              <a:t>3/4/2013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BF3E8-52BB-4E7B-9866-6EFD09AAB5C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83770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2128" y="1735672"/>
            <a:ext cx="4097204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29200" y="914400"/>
            <a:ext cx="3200400" cy="4572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1600" dirty="0"/>
            </a:lvl1pPr>
          </a:lstStyle>
          <a:p>
            <a:pPr marL="0" lvl="0" indent="0" algn="ctr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2128" y="3107272"/>
            <a:ext cx="4097204" cy="1828800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F4DEC-0E12-4F79-9084-CE331320EDC4}" type="datetime1">
              <a:rPr lang="en-US" smtClean="0"/>
              <a:pPr/>
              <a:t>3/4/2013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C0D78B-C984-428C-9EDF-0346A3DF72E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31833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609601"/>
            <a:ext cx="7772400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42068"/>
            <a:ext cx="7772400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23712" y="5870576"/>
            <a:ext cx="1212173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CD2A7B69-71DA-4744-A19E-12B71E647FBA}" type="datetime1">
              <a:rPr lang="en-US" smtClean="0"/>
              <a:pPr/>
              <a:t>3/4/2013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5870576"/>
            <a:ext cx="5990311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12085" y="5870576"/>
            <a:ext cx="417516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712D0EB-7D8C-4E34-8A04-5711C0EA45D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848100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71" r:id="rId1"/>
    <p:sldLayoutId id="2147483772" r:id="rId2"/>
    <p:sldLayoutId id="2147483773" r:id="rId3"/>
    <p:sldLayoutId id="2147483774" r:id="rId4"/>
    <p:sldLayoutId id="2147483775" r:id="rId5"/>
    <p:sldLayoutId id="2147483776" r:id="rId6"/>
    <p:sldLayoutId id="2147483777" r:id="rId7"/>
    <p:sldLayoutId id="2147483778" r:id="rId8"/>
    <p:sldLayoutId id="2147483779" r:id="rId9"/>
    <p:sldLayoutId id="2147483780" r:id="rId10"/>
    <p:sldLayoutId id="2147483781" r:id="rId11"/>
    <p:sldLayoutId id="2147483782" r:id="rId12"/>
    <p:sldLayoutId id="2147483783" r:id="rId13"/>
    <p:sldLayoutId id="2147483784" r:id="rId14"/>
    <p:sldLayoutId id="2147483785" r:id="rId15"/>
    <p:sldLayoutId id="2147483786" r:id="rId16"/>
    <p:sldLayoutId id="2147483787" r:id="rId17"/>
  </p:sldLayoutIdLst>
  <p:hf sldNum="0" hdr="0" ftr="0"/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3" name="Rectangle 7"/>
          <p:cNvSpPr>
            <a:spLocks noGrp="1" noChangeArrowheads="1"/>
          </p:cNvSpPr>
          <p:nvPr>
            <p:ph type="ctrTitle"/>
          </p:nvPr>
        </p:nvSpPr>
        <p:spPr>
          <a:xfrm>
            <a:off x="685800" y="2667000"/>
            <a:ext cx="7772400" cy="762000"/>
          </a:xfrm>
        </p:spPr>
        <p:txBody>
          <a:bodyPr>
            <a:noAutofit/>
          </a:bodyPr>
          <a:lstStyle/>
          <a:p>
            <a:r>
              <a:rPr lang="en-US" sz="6000" dirty="0"/>
              <a:t>Annual Meeting</a:t>
            </a:r>
          </a:p>
        </p:txBody>
      </p:sp>
      <p:sp>
        <p:nvSpPr>
          <p:cNvPr id="4104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685800" y="4960137"/>
            <a:ext cx="8172450" cy="146304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Worldwide Telephony Trading</a:t>
            </a:r>
            <a:endParaRPr lang="en-US" sz="3200" dirty="0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/>
          <a:p>
            <a:fld id="{782BFBBA-C32B-4E16-8064-9AE82C69316E}" type="datetime1">
              <a:rPr lang="en-US"/>
              <a:pPr/>
              <a:t>3/4/2013</a:t>
            </a:fld>
            <a:endParaRPr lang="en-US" dirty="0"/>
          </a:p>
        </p:txBody>
      </p:sp>
    </p:spTree>
  </p:cSld>
  <p:clrMapOvr>
    <a:masterClrMapping/>
  </p:clrMapOvr>
  <p:transition advTm="0">
    <p:cut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026"/>
          <p:cNvSpPr>
            <a:spLocks noGrp="1" noChangeArrowheads="1"/>
          </p:cNvSpPr>
          <p:nvPr>
            <p:ph type="title"/>
          </p:nvPr>
        </p:nvSpPr>
        <p:spPr>
          <a:xfrm>
            <a:off x="431540" y="944724"/>
            <a:ext cx="8229600" cy="736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Strategic </a:t>
            </a:r>
            <a:r>
              <a:rPr lang="en-US" dirty="0" smtClean="0"/>
              <a:t>Planning Process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18435" name="Rectangle 1027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dirty="0" smtClean="0"/>
              <a:t>Evaluate the current situation, define goals / objectives, and map a possible route to achieve the goal.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Define the goals / objectives (ideal state)</a:t>
            </a:r>
          </a:p>
          <a:p>
            <a:pPr marL="457200" indent="-457200">
              <a:buFont typeface="+mj-lt"/>
              <a:buAutoNum type="arabicPeriod"/>
            </a:pPr>
            <a:endParaRPr lang="en-US" dirty="0" smtClean="0"/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Map a possible route to the goals/objectives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831480-7504-45C6-BD05-D126DB95BF8F}" type="datetime1">
              <a:rPr lang="en-US"/>
              <a:pPr/>
              <a:t>3/4/2013</a:t>
            </a:fld>
            <a:endParaRPr lang="en-US" dirty="0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autoUpdateAnimBg="0"/>
      <p:bldP spid="18435" grpId="0" build="p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026"/>
          <p:cNvSpPr>
            <a:spLocks noGrp="1" noChangeArrowheads="1"/>
          </p:cNvSpPr>
          <p:nvPr>
            <p:ph type="title"/>
          </p:nvPr>
        </p:nvSpPr>
        <p:spPr>
          <a:xfrm>
            <a:off x="431540" y="944724"/>
            <a:ext cx="8229600" cy="736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Strategic </a:t>
            </a:r>
            <a:r>
              <a:rPr lang="en-US" dirty="0" smtClean="0"/>
              <a:t>Planning Process (Contd</a:t>
            </a:r>
            <a:r>
              <a:rPr lang="en-US" dirty="0" smtClean="0"/>
              <a:t>.)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18435" name="Rectangle 1027"/>
          <p:cNvSpPr>
            <a:spLocks noGrp="1" noChangeArrowheads="1"/>
          </p:cNvSpPr>
          <p:nvPr>
            <p:ph idx="1"/>
          </p:nvPr>
        </p:nvSpPr>
        <p:spPr>
          <a:xfrm>
            <a:off x="420924" y="2176227"/>
            <a:ext cx="7798060" cy="3694349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 startAt="4"/>
            </a:pPr>
            <a:r>
              <a:rPr lang="en-US" dirty="0"/>
              <a:t>Draw</a:t>
            </a:r>
            <a:r>
              <a:rPr lang="en-US" dirty="0"/>
              <a:t> or </a:t>
            </a:r>
            <a:r>
              <a:rPr lang="en-US" dirty="0"/>
              <a:t>design</a:t>
            </a:r>
            <a:r>
              <a:rPr lang="en-US" dirty="0"/>
              <a:t> the desired end state.</a:t>
            </a:r>
          </a:p>
          <a:p>
            <a:pPr marL="514350" indent="-514350">
              <a:buFont typeface="+mj-lt"/>
              <a:buAutoNum type="arabicPeriod" startAt="4"/>
            </a:pPr>
            <a:r>
              <a:rPr lang="en-US" dirty="0"/>
              <a:t>Identify</a:t>
            </a:r>
            <a:r>
              <a:rPr lang="en-US" dirty="0" smtClean="0"/>
              <a:t> </a:t>
            </a:r>
            <a:r>
              <a:rPr lang="en-US" dirty="0"/>
              <a:t>the gaps from today’s situation and ideal </a:t>
            </a:r>
            <a:r>
              <a:rPr lang="en-US" dirty="0"/>
              <a:t>state</a:t>
            </a:r>
            <a:r>
              <a:rPr lang="en-US" dirty="0"/>
              <a:t>.</a:t>
            </a:r>
            <a:endParaRPr lang="en-US" dirty="0"/>
          </a:p>
          <a:p>
            <a:pPr marL="514350" indent="-514350">
              <a:buFont typeface="+mj-lt"/>
              <a:buAutoNum type="arabicPeriod" startAt="4"/>
            </a:pPr>
            <a:r>
              <a:rPr lang="en-US" dirty="0"/>
              <a:t>Plan </a:t>
            </a:r>
            <a:r>
              <a:rPr lang="en-US" dirty="0"/>
              <a:t>the resources needed to execute the activities</a:t>
            </a:r>
            <a:r>
              <a:rPr lang="en-US" dirty="0" smtClean="0"/>
              <a:t>.</a:t>
            </a:r>
          </a:p>
          <a:p>
            <a:pPr marL="514350" indent="-514350">
              <a:buFont typeface="+mj-lt"/>
              <a:buAutoNum type="arabicPeriod" startAt="4"/>
            </a:pPr>
            <a:endParaRPr lang="en-US" dirty="0" smtClean="0"/>
          </a:p>
          <a:p>
            <a:pPr marL="514350" indent="-514350">
              <a:buFont typeface="+mj-lt"/>
              <a:buAutoNum type="arabicPeriod" startAt="4"/>
            </a:pP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831480-7504-45C6-BD05-D126DB95BF8F}" type="datetime1">
              <a:rPr lang="en-US"/>
              <a:pPr/>
              <a:t>3/4/2013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2478883"/>
      </p:ext>
    </p:extLst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9" name="Rectangle 9"/>
          <p:cNvSpPr>
            <a:spLocks noGrp="1" noChangeArrowheads="1"/>
          </p:cNvSpPr>
          <p:nvPr>
            <p:ph type="title"/>
          </p:nvPr>
        </p:nvSpPr>
        <p:spPr>
          <a:xfrm>
            <a:off x="457200" y="939800"/>
            <a:ext cx="8229600" cy="736600"/>
          </a:xfrm>
        </p:spPr>
        <p:txBody>
          <a:bodyPr>
            <a:normAutofit fontScale="90000"/>
          </a:bodyPr>
          <a:lstStyle/>
          <a:p>
            <a:r>
              <a:rPr lang="en-US" dirty="0"/>
              <a:t>Target Markets</a:t>
            </a:r>
          </a:p>
        </p:txBody>
      </p:sp>
      <p:sp>
        <p:nvSpPr>
          <p:cNvPr id="10250" name="Rectangle 10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Target </a:t>
            </a:r>
            <a:r>
              <a:rPr lang="en-US" dirty="0"/>
              <a:t>market is </a:t>
            </a:r>
            <a:r>
              <a:rPr lang="en-US" dirty="0" smtClean="0"/>
              <a:t>city catchment area.</a:t>
            </a:r>
          </a:p>
          <a:p>
            <a:endParaRPr lang="en-US" dirty="0"/>
          </a:p>
          <a:p>
            <a:r>
              <a:rPr lang="en-US" dirty="0" smtClean="0"/>
              <a:t>City will </a:t>
            </a:r>
            <a:r>
              <a:rPr lang="en-US" dirty="0"/>
              <a:t>expand in size from </a:t>
            </a:r>
            <a:r>
              <a:rPr lang="en-US" dirty="0" smtClean="0"/>
              <a:t>100,000 </a:t>
            </a:r>
            <a:r>
              <a:rPr lang="en-US" dirty="0"/>
              <a:t>to </a:t>
            </a:r>
            <a:r>
              <a:rPr lang="en-US" dirty="0" smtClean="0"/>
              <a:t>200,000 </a:t>
            </a:r>
            <a:r>
              <a:rPr lang="en-US" dirty="0"/>
              <a:t>over the next five years.</a:t>
            </a:r>
            <a:br>
              <a:rPr lang="en-US" dirty="0"/>
            </a:b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99223-6FB9-4880-9AA6-C265F034C428}" type="datetime1">
              <a:rPr lang="en-US"/>
              <a:pPr/>
              <a:t>3/4/2013</a:t>
            </a:fld>
            <a:endParaRPr lang="en-US" dirty="0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9" grpId="0" autoUpdateAnimBg="0"/>
      <p:bldP spid="10250" grpId="0" build="p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Financial </a:t>
            </a:r>
            <a:r>
              <a:rPr lang="en-US" dirty="0" err="1" smtClean="0"/>
              <a:t>Overveiw</a:t>
            </a:r>
            <a:endParaRPr lang="en-US" dirty="0"/>
          </a:p>
        </p:txBody>
      </p:sp>
      <p:sp>
        <p:nvSpPr>
          <p:cNvPr id="2867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buFontTx/>
              <a:buNone/>
            </a:pPr>
            <a:r>
              <a:rPr lang="en-US" dirty="0" smtClean="0"/>
              <a:t>Last </a:t>
            </a:r>
            <a:r>
              <a:rPr lang="en-US" dirty="0"/>
              <a:t>year, there was a steady increase in revenues. We did not experience the drop in the 3rd quarter that we experienced in the previous year.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D41E29-A56E-470C-ACE9-33F7D1052E6A}" type="datetime1">
              <a:rPr lang="en-US"/>
              <a:pPr/>
              <a:t>3/4/2013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5" name="Rectangle 7"/>
          <p:cNvSpPr>
            <a:spLocks noGrp="1" noChangeArrowheads="1"/>
          </p:cNvSpPr>
          <p:nvPr>
            <p:ph type="title"/>
          </p:nvPr>
        </p:nvSpPr>
        <p:spPr>
          <a:xfrm>
            <a:off x="457200" y="939800"/>
            <a:ext cx="8229600" cy="736600"/>
          </a:xfrm>
        </p:spPr>
        <p:txBody>
          <a:bodyPr>
            <a:normAutofit fontScale="90000"/>
          </a:bodyPr>
          <a:lstStyle/>
          <a:p>
            <a:r>
              <a:rPr lang="en-US" dirty="0"/>
              <a:t>Revenue and Profit</a:t>
            </a:r>
          </a:p>
        </p:txBody>
      </p:sp>
      <p:sp>
        <p:nvSpPr>
          <p:cNvPr id="12296" name="Rectangle 8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ct val="5000"/>
              </a:spcAft>
            </a:pPr>
            <a:r>
              <a:rPr lang="en-US" sz="3000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Projected Revenue</a:t>
            </a:r>
          </a:p>
          <a:p>
            <a:pPr>
              <a:spcAft>
                <a:spcPct val="5000"/>
              </a:spcAft>
            </a:pPr>
            <a:r>
              <a:rPr lang="en-US" sz="3000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Actual Revenue</a:t>
            </a:r>
          </a:p>
          <a:p>
            <a:pPr>
              <a:spcAft>
                <a:spcPct val="5000"/>
              </a:spcAft>
            </a:pPr>
            <a:r>
              <a:rPr lang="en-US" sz="3000" dirty="0" err="1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Proffit</a:t>
            </a:r>
            <a:r>
              <a:rPr lang="en-US" sz="30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 </a:t>
            </a:r>
            <a:r>
              <a:rPr lang="en-US" sz="3000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Margin</a:t>
            </a:r>
          </a:p>
          <a:p>
            <a:pPr>
              <a:spcAft>
                <a:spcPct val="5000"/>
              </a:spcAft>
            </a:pPr>
            <a:r>
              <a:rPr lang="en-US" sz="30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Round the clock customer support</a:t>
            </a:r>
            <a:endParaRPr lang="en-US" sz="3000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  <a:p>
            <a:pPr>
              <a:spcAft>
                <a:spcPct val="5000"/>
              </a:spcAft>
            </a:pPr>
            <a:r>
              <a:rPr lang="en-US" sz="3000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Emphasis on keeping in shape</a:t>
            </a:r>
          </a:p>
          <a:p>
            <a:endParaRPr lang="en-US" sz="3000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24ACE-017A-4A14-ADAE-22DC388BBA39}" type="datetime1">
              <a:rPr lang="en-US"/>
              <a:pPr/>
              <a:t>3/4/2013</a:t>
            </a:fld>
            <a:endParaRPr lang="en-US" dirty="0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2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2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2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2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5" grpId="0" autoUpdateAnimBg="0"/>
      <p:bldP spid="12296" grpId="0" build="p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7" name="Rectangle 7"/>
          <p:cNvSpPr>
            <a:spLocks noGrp="1" noChangeArrowheads="1"/>
          </p:cNvSpPr>
          <p:nvPr>
            <p:ph type="title"/>
          </p:nvPr>
        </p:nvSpPr>
        <p:spPr>
          <a:xfrm>
            <a:off x="457200" y="939800"/>
            <a:ext cx="8229600" cy="736600"/>
          </a:xfrm>
        </p:spPr>
        <p:txBody>
          <a:bodyPr>
            <a:normAutofit fontScale="90000"/>
          </a:bodyPr>
          <a:lstStyle/>
          <a:p>
            <a:r>
              <a:rPr lang="en-US" dirty="0"/>
              <a:t>Goals for Next Period</a:t>
            </a:r>
          </a:p>
        </p:txBody>
      </p:sp>
      <p:sp>
        <p:nvSpPr>
          <p:cNvPr id="15368" name="Rectangle 8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Strategic </a:t>
            </a:r>
            <a:r>
              <a:rPr lang="en-US" dirty="0" smtClean="0"/>
              <a:t>undertakings</a:t>
            </a:r>
          </a:p>
          <a:p>
            <a:r>
              <a:rPr lang="en-US" dirty="0" smtClean="0"/>
              <a:t>Joint Ventures</a:t>
            </a:r>
            <a:endParaRPr lang="en-US" dirty="0"/>
          </a:p>
          <a:p>
            <a:r>
              <a:rPr lang="en-US" dirty="0"/>
              <a:t>Financial goals</a:t>
            </a:r>
          </a:p>
          <a:p>
            <a:r>
              <a:rPr lang="en-US" dirty="0"/>
              <a:t>Other key efforts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175DD-F4DC-4F3B-B9FF-C672BC9AFFDA}" type="datetime1">
              <a:rPr lang="en-US"/>
              <a:pPr/>
              <a:t>3/4/2013</a:t>
            </a:fld>
            <a:endParaRPr lang="en-US" dirty="0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3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3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3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7" grpId="0" autoUpdateAnimBg="0"/>
      <p:bldP spid="15368" grpId="0" build="p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1" name="Rectangle 7"/>
          <p:cNvSpPr>
            <a:spLocks noGrp="1" noChangeArrowheads="1"/>
          </p:cNvSpPr>
          <p:nvPr>
            <p:ph type="title"/>
          </p:nvPr>
        </p:nvSpPr>
        <p:spPr>
          <a:xfrm>
            <a:off x="457200" y="939800"/>
            <a:ext cx="8229600" cy="736600"/>
          </a:xfrm>
        </p:spPr>
        <p:txBody>
          <a:bodyPr>
            <a:normAutofit fontScale="90000"/>
          </a:bodyPr>
          <a:lstStyle/>
          <a:p>
            <a:r>
              <a:rPr lang="en-US" dirty="0"/>
              <a:t>Summary</a:t>
            </a:r>
          </a:p>
        </p:txBody>
      </p:sp>
      <p:sp>
        <p:nvSpPr>
          <p:cNvPr id="16392" name="Rectangle 8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Summarize key successes/challenges</a:t>
            </a:r>
          </a:p>
          <a:p>
            <a:r>
              <a:rPr lang="en-US" dirty="0"/>
              <a:t>Reiterate key goals</a:t>
            </a:r>
          </a:p>
          <a:p>
            <a:r>
              <a:rPr lang="en-US" dirty="0"/>
              <a:t>Thanks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BEEC8-D45A-4C25-90FB-2A8C39F7D567}" type="datetime1">
              <a:rPr lang="en-US"/>
              <a:pPr/>
              <a:t>3/4/2013</a:t>
            </a:fld>
            <a:endParaRPr lang="en-US" dirty="0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3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3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3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1" grpId="0" autoUpdateAnimBg="0"/>
      <p:bldP spid="16392" grpId="0" build="p" autoUpdateAnimBg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elestial">
  <a:themeElements>
    <a:clrScheme name="Green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Celestial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elestial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elestial" id="{C4BB2A3D-0E93-4C5F-B0D2-9D3FCE089CC5}" vid="{42E5908D-19A2-46FD-89FA-638B126129EF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ADF4EC498C64342AC9FFF5E49389742" ma:contentTypeVersion="21" ma:contentTypeDescription="Create a new document." ma:contentTypeScope="" ma:versionID="4220f93f9908ec80139999026d963c62">
  <xsd:schema xmlns:xsd="http://www.w3.org/2001/XMLSchema" xmlns:xs="http://www.w3.org/2001/XMLSchema" xmlns:p="http://schemas.microsoft.com/office/2006/metadata/properties" xmlns:ns2="1512afc9-94c8-40ab-90ed-fb743d540713" xmlns:ns3="0e6f99f1-db46-4f19-aa00-24f23130e5ff" targetNamespace="http://schemas.microsoft.com/office/2006/metadata/properties" ma:root="true" ma:fieldsID="98e7c1bdb32c13243a99fe3d7d64c146" ns2:_="" ns3:_="">
    <xsd:import namespace="1512afc9-94c8-40ab-90ed-fb743d540713"/>
    <xsd:import namespace="0e6f99f1-db46-4f19-aa00-24f23130e5ff"/>
    <xsd:element name="properties">
      <xsd:complexType>
        <xsd:sequence>
          <xsd:element name="documentManagement">
            <xsd:complexType>
              <xsd:all>
                <xsd:element ref="ns2:m88c900b173e45f398177d35e2274d2a" minOccurs="0"/>
                <xsd:element ref="ns2:hc79317cc02c40cca9cdc9b7fa77336b" minOccurs="0"/>
                <xsd:element ref="ns2:TaxCatchAll" minOccurs="0"/>
                <xsd:element ref="ns3:MediaServiceMetadata" minOccurs="0"/>
                <xsd:element ref="ns3:MediaServiceFastMetadata" minOccurs="0"/>
                <xsd:element ref="ns2:SharedWithUsers" minOccurs="0"/>
                <xsd:element ref="ns2:SharedWithDetails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512afc9-94c8-40ab-90ed-fb743d540713" elementFormDefault="qualified">
    <xsd:import namespace="http://schemas.microsoft.com/office/2006/documentManagement/types"/>
    <xsd:import namespace="http://schemas.microsoft.com/office/infopath/2007/PartnerControls"/>
    <xsd:element name="m88c900b173e45f398177d35e2274d2a" ma:index="5" nillable="true" ma:displayName="Module_0" ma:hidden="true" ma:internalName="m88c900b173e45f398177d35e2274d2a" ma:readOnly="false">
      <xsd:simpleType>
        <xsd:restriction base="dms:Note"/>
      </xsd:simpleType>
    </xsd:element>
    <xsd:element name="hc79317cc02c40cca9cdc9b7fa77336b" ma:index="7" nillable="true" ma:displayName="QA Doc Type_0" ma:hidden="true" ma:internalName="hc79317cc02c40cca9cdc9b7fa77336b" ma:readOnly="false">
      <xsd:simpleType>
        <xsd:restriction base="dms:Note"/>
      </xsd:simpleType>
    </xsd:element>
    <xsd:element name="TaxCatchAll" ma:index="12" nillable="true" ma:displayName="Taxonomy Catch All Column" ma:hidden="true" ma:list="{0b656ff6-acc7-46b4-b4fb-5002a551ad93}" ma:internalName="TaxCatchAll" ma:showField="CatchAllData" ma:web="1512afc9-94c8-40ab-90ed-fb743d54071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e6f99f1-db46-4f19-aa00-24f23130e5f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3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8" nillable="true" ma:displayName="Tags" ma:internalName="MediaServiceAutoTags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8" ma:displayName="Content Type"/>
        <xsd:element ref="dc:title" minOccurs="0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88c900b173e45f398177d35e2274d2a xmlns="1512afc9-94c8-40ab-90ed-fb743d540713" xsi:nil="true"/>
    <hc79317cc02c40cca9cdc9b7fa77336b xmlns="1512afc9-94c8-40ab-90ed-fb743d540713" xsi:nil="true"/>
    <TaxCatchAll xmlns="1512afc9-94c8-40ab-90ed-fb743d540713"/>
  </documentManagement>
</p:properties>
</file>

<file path=customXml/itemProps1.xml><?xml version="1.0" encoding="utf-8"?>
<ds:datastoreItem xmlns:ds="http://schemas.openxmlformats.org/officeDocument/2006/customXml" ds:itemID="{3F0C1069-335B-4E96-815C-23BBC2075D14}"/>
</file>

<file path=customXml/itemProps2.xml><?xml version="1.0" encoding="utf-8"?>
<ds:datastoreItem xmlns:ds="http://schemas.openxmlformats.org/officeDocument/2006/customXml" ds:itemID="{DFF7BC24-E5A6-4216-8137-1ED4B8804FE3}"/>
</file>

<file path=customXml/itemProps3.xml><?xml version="1.0" encoding="utf-8"?>
<ds:datastoreItem xmlns:ds="http://schemas.openxmlformats.org/officeDocument/2006/customXml" ds:itemID="{B5C41526-38FB-4456-83BA-5E16178A4706}"/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227</TotalTime>
  <Words>180</Words>
  <Application>Microsoft Office PowerPoint</Application>
  <PresentationFormat>On-screen Show (4:3)</PresentationFormat>
  <Paragraphs>41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Calibri</vt:lpstr>
      <vt:lpstr>Calibri Light</vt:lpstr>
      <vt:lpstr>Tahoma</vt:lpstr>
      <vt:lpstr>Times New Roman</vt:lpstr>
      <vt:lpstr>Celestial</vt:lpstr>
      <vt:lpstr>Annual Meeting</vt:lpstr>
      <vt:lpstr>Strategic Planning Process </vt:lpstr>
      <vt:lpstr>Strategic Planning Process (Contd.) </vt:lpstr>
      <vt:lpstr>Target Markets</vt:lpstr>
      <vt:lpstr>Financial Overveiw</vt:lpstr>
      <vt:lpstr>Revenue and Profit</vt:lpstr>
      <vt:lpstr>Goals for Next Period</vt:lpstr>
      <vt:lpstr>Summary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Printed>1996-12-09T16:11:54Z</cp:lastPrinted>
  <dcterms:created xsi:type="dcterms:W3CDTF">1996-12-05T15:14:54Z</dcterms:created>
  <dcterms:modified xsi:type="dcterms:W3CDTF">2013-03-04T03:55:08Z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0x010100EADF4EC498C64342AC9FFF5E49389742</vt:lpwstr>
  </property>
  <property fmtid="{D5CDD505-2E9C-101B-9397-08002B2CF9AE}" pid="3" name="QA Doc Type">
    <vt:lpwstr/>
  </property>
  <property fmtid="{D5CDD505-2E9C-101B-9397-08002B2CF9AE}" pid="4" name="Module">
    <vt:lpwstr/>
  </property>
</Properties>
</file>