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charts/chart1.xml" ContentType="application/vnd.openxmlformats-officedocument.drawingml.char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66" r:id="rId4"/>
    <p:sldId id="269" r:id="rId5"/>
    <p:sldId id="267" r:id="rId6"/>
    <p:sldId id="262" r:id="rId7"/>
    <p:sldId id="261" r:id="rId8"/>
    <p:sldId id="263" r:id="rId9"/>
  </p:sldIdLst>
  <p:sldSz cx="9144000" cy="6858000" type="screen4x3"/>
  <p:notesSz cx="7102475" cy="89916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32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0000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56" d="100"/>
          <a:sy n="56" d="100"/>
        </p:scale>
        <p:origin x="54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70" y="-120"/>
      </p:cViewPr>
      <p:guideLst>
        <p:guide orient="horz" pos="2832"/>
        <p:guide pos="2237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501240694789082"/>
          <c:y val="7.3459715639810422E-2"/>
          <c:w val="0.64267990074441683"/>
          <c:h val="0.772511848341232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98000"/>
                    <a:lumMod val="114000"/>
                  </a:schemeClr>
                </a:gs>
                <a:gs pos="100000">
                  <a:schemeClr val="accent1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70087</c:v>
                </c:pt>
                <c:pt idx="1">
                  <c:v>88098</c:v>
                </c:pt>
                <c:pt idx="2">
                  <c:v>92456</c:v>
                </c:pt>
                <c:pt idx="3">
                  <c:v>97765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98000"/>
                    <a:lumMod val="114000"/>
                  </a:schemeClr>
                </a:gs>
                <a:gs pos="100000">
                  <a:schemeClr val="accent2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77887</c:v>
                </c:pt>
                <c:pt idx="1">
                  <c:v>69888</c:v>
                </c:pt>
                <c:pt idx="2">
                  <c:v>66775</c:v>
                </c:pt>
                <c:pt idx="3">
                  <c:v>78996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Region 3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lumMod val="114000"/>
                  </a:schemeClr>
                </a:gs>
                <a:gs pos="100000">
                  <a:schemeClr val="accent3">
                    <a:shade val="90000"/>
                    <a:lumMod val="84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63500" dist="38100" dir="5400000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1"/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Sheet1!$B$4:$E$4</c:f>
              <c:numCache>
                <c:formatCode>#,##0</c:formatCode>
                <c:ptCount val="4"/>
                <c:pt idx="0">
                  <c:v>74883</c:v>
                </c:pt>
                <c:pt idx="1">
                  <c:v>76450</c:v>
                </c:pt>
                <c:pt idx="2">
                  <c:v>75854</c:v>
                </c:pt>
                <c:pt idx="3">
                  <c:v>82770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73307472"/>
        <c:axId val="273308032"/>
      </c:barChart>
      <c:catAx>
        <c:axId val="27330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3308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73308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330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313" y="0"/>
            <a:ext cx="30781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i="1">
                <a:latin typeface="Times New Roman" pitchFamily="18" charset="0"/>
              </a:defRPr>
            </a:lvl1pPr>
          </a:lstStyle>
          <a:p>
            <a:fld id="{A8D0676A-2A32-4806-97EA-506898759941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542338"/>
            <a:ext cx="30781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i="1">
                <a:latin typeface="Times New Roman" pitchFamily="18" charset="0"/>
              </a:defRPr>
            </a:lvl1pPr>
          </a:lstStyle>
          <a:p>
            <a:fld id="{29C72F63-4075-4EA4-9F7F-ED53665981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848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542338"/>
            <a:ext cx="30781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04925" y="674688"/>
            <a:ext cx="4494213" cy="3370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6" name="Rectangle 8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270375"/>
            <a:ext cx="5207000" cy="404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dt" idx="1"/>
          </p:nvPr>
        </p:nvSpPr>
        <p:spPr bwMode="auto">
          <a:xfrm>
            <a:off x="4024313" y="0"/>
            <a:ext cx="3078162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Times New Roman" pitchFamily="18" charset="0"/>
              </a:defRPr>
            </a:lvl1pPr>
          </a:lstStyle>
          <a:p>
            <a:fld id="{1FE7E461-9BBE-4CF9-940B-AB8B691D7DDE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4313" y="8542338"/>
            <a:ext cx="307816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>
                <a:latin typeface="Times New Roman" pitchFamily="18" charset="0"/>
              </a:defRPr>
            </a:lvl1pPr>
          </a:lstStyle>
          <a:p>
            <a:fld id="{1A872154-F28A-4551-B285-39F7CBFD2F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96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4925" y="674688"/>
            <a:ext cx="4494213" cy="3370262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7738" y="4270375"/>
            <a:ext cx="5207000" cy="4046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Successful strategies for winning, keeping customers</a:t>
            </a:r>
          </a:p>
        </p:txBody>
      </p:sp>
    </p:spTree>
    <p:extLst>
      <p:ext uri="{BB962C8B-B14F-4D97-AF65-F5344CB8AC3E}">
        <p14:creationId xmlns:p14="http://schemas.microsoft.com/office/powerpoint/2010/main" val="101302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2154-F28A-4551-B285-39F7CBFD2F2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25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2154-F28A-4551-B285-39F7CBFD2F2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38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2154-F28A-4551-B285-39F7CBFD2F2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39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074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304925" y="674688"/>
            <a:ext cx="4494213" cy="3370262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07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7738" y="4270375"/>
            <a:ext cx="5207000" cy="40465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30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2154-F28A-4551-B285-39F7CBFD2F2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14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2154-F28A-4551-B285-39F7CBFD2F2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672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872154-F28A-4551-B285-39F7CBFD2F2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390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0B935AC-CB1C-450C-A228-107230BE701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198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882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791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94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416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795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20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1D9DB0A-A746-4CB0-B046-0B331D2008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75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5022983D-F3BC-42DF-A061-24CE47C48C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0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6975" y="617538"/>
            <a:ext cx="779303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574E16D-AD94-45B7-A53F-C0241F01AD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923746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6975" y="617538"/>
            <a:ext cx="779303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52800" y="63246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8D869AE-C437-4CCD-B7FE-73EBE19504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4198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4D62C0DD-7817-4C41-A1D2-A019FCAC12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38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B563F6D1-6C83-4694-A78E-5C20A2F77A1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8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F44FADEA-C49C-4EB2-BA92-5C72371DED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494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AFAC8B21-A657-4F10-B093-1B7275CDAB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45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47100EB-2E12-4E82-8701-46A083264E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61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82618C37-F07A-4D83-A7EB-860AD8B0A2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172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E379912-6A71-4D3D-87C9-A152F8C4D65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11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62E02494-25B4-4BBB-A06D-6097688264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72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1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6FBB4BE5-D3D1-4417-9D5A-A5D6C6256C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20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  <p:sldLayoutId id="2147483701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63588" y="1376772"/>
            <a:ext cx="7175351" cy="1793167"/>
          </a:xfrm>
          <a:noFill/>
          <a:ln/>
        </p:spPr>
        <p:txBody>
          <a:bodyPr lIns="92075" tIns="46038" rIns="92075" bIns="46038" anchor="ctr"/>
          <a:lstStyle/>
          <a:p>
            <a:r>
              <a:rPr lang="en-US" sz="4000" dirty="0">
                <a:latin typeface="Arial" charset="0"/>
              </a:rPr>
              <a:t>Making a Business of </a:t>
            </a:r>
            <a:r>
              <a:rPr lang="en-US" sz="4000" dirty="0" smtClean="0">
                <a:latin typeface="Arial" charset="0"/>
              </a:rPr>
              <a:t>Telephony</a:t>
            </a:r>
            <a:endParaRPr lang="en-US" sz="4000" dirty="0">
              <a:latin typeface="Arial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29000"/>
            <a:ext cx="6400800" cy="685800"/>
          </a:xfrm>
          <a:noFill/>
          <a:ln/>
        </p:spPr>
        <p:txBody>
          <a:bodyPr lIns="92075" tIns="46038" rIns="92075" bIns="46038">
            <a:normAutofit fontScale="70000" lnSpcReduction="20000"/>
          </a:bodyPr>
          <a:lstStyle/>
          <a:p>
            <a:r>
              <a:rPr lang="en-US" sz="37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Worldwide </a:t>
            </a:r>
            <a:r>
              <a:rPr lang="en-US" sz="3700" b="1" i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Telephony Systems</a:t>
            </a:r>
            <a:endParaRPr lang="en-US" sz="3700" b="1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 dirty="0"/>
              <a:t>Success-satisfaction-partnership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pPr>
              <a:buClr>
                <a:schemeClr val="tx1"/>
              </a:buClr>
              <a:buSzPct val="80000"/>
              <a:buFont typeface="Wingdings" pitchFamily="2" charset="2"/>
              <a:buChar char="Ú"/>
            </a:pPr>
            <a:r>
              <a:rPr lang="en-US" dirty="0">
                <a:solidFill>
                  <a:schemeClr val="tx2"/>
                </a:solidFill>
              </a:rPr>
              <a:t>Products, value,  quality, and service</a:t>
            </a:r>
          </a:p>
          <a:p>
            <a:pPr>
              <a:buClr>
                <a:schemeClr val="tx1"/>
              </a:buClr>
              <a:buSzPct val="80000"/>
              <a:buFont typeface="Wingdings" pitchFamily="2" charset="2"/>
              <a:buChar char="Ú"/>
            </a:pPr>
            <a:r>
              <a:rPr lang="en-US" dirty="0">
                <a:solidFill>
                  <a:schemeClr val="tx2"/>
                </a:solidFill>
              </a:rPr>
              <a:t>Success is our objective</a:t>
            </a:r>
          </a:p>
          <a:p>
            <a:pPr>
              <a:buClr>
                <a:schemeClr val="tx1"/>
              </a:buClr>
              <a:buSzPct val="80000"/>
              <a:buFont typeface="Wingdings" pitchFamily="2" charset="2"/>
              <a:buChar char="Ú"/>
            </a:pPr>
            <a:r>
              <a:rPr lang="en-US" dirty="0">
                <a:solidFill>
                  <a:schemeClr val="tx2"/>
                </a:solidFill>
              </a:rPr>
              <a:t>Satisfaction is our mission</a:t>
            </a:r>
          </a:p>
          <a:p>
            <a:pPr>
              <a:buClr>
                <a:schemeClr val="tx1"/>
              </a:buClr>
              <a:buSzPct val="80000"/>
              <a:buFont typeface="Wingdings" pitchFamily="2" charset="2"/>
              <a:buChar char="Ú"/>
            </a:pPr>
            <a:r>
              <a:rPr lang="en-US" dirty="0">
                <a:solidFill>
                  <a:schemeClr val="tx2"/>
                </a:solidFill>
              </a:rPr>
              <a:t>Partnership is the key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Meeting the Needs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864382" y="2489200"/>
            <a:ext cx="7776070" cy="3530600"/>
          </a:xfrm>
          <a:noFill/>
          <a:ln/>
        </p:spPr>
        <p:txBody>
          <a:bodyPr lIns="92075" tIns="46038" rIns="92075" bIns="46038"/>
          <a:lstStyle/>
          <a:p>
            <a:pPr marL="0" indent="0">
              <a:buFont typeface="Wingdings" pitchFamily="2" charset="2"/>
              <a:buNone/>
            </a:pPr>
            <a:r>
              <a:rPr lang="en-US" dirty="0" smtClean="0">
                <a:solidFill>
                  <a:schemeClr val="tx2"/>
                </a:solidFill>
              </a:rPr>
              <a:t>Retail </a:t>
            </a:r>
            <a:r>
              <a:rPr lang="en-US" dirty="0">
                <a:solidFill>
                  <a:schemeClr val="tx2"/>
                </a:solidFill>
              </a:rPr>
              <a:t>partners program targets our large customers. They become part of the Worldwide </a:t>
            </a:r>
            <a:r>
              <a:rPr lang="en-US" dirty="0" smtClean="0">
                <a:solidFill>
                  <a:schemeClr val="tx2"/>
                </a:solidFill>
              </a:rPr>
              <a:t>Telephony Systems network</a:t>
            </a:r>
            <a:r>
              <a:rPr lang="en-US" dirty="0">
                <a:solidFill>
                  <a:schemeClr val="tx2"/>
                </a:solidFill>
              </a:rPr>
              <a:t>, which creates a link between </a:t>
            </a:r>
            <a:r>
              <a:rPr lang="en-US" dirty="0" smtClean="0">
                <a:solidFill>
                  <a:schemeClr val="tx2"/>
                </a:solidFill>
              </a:rPr>
              <a:t>WTS and </a:t>
            </a:r>
            <a:r>
              <a:rPr lang="en-US" dirty="0">
                <a:solidFill>
                  <a:schemeClr val="tx2"/>
                </a:solidFill>
              </a:rPr>
              <a:t>the local market.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Growing Sales</a:t>
            </a:r>
          </a:p>
        </p:txBody>
      </p:sp>
      <p:graphicFrame>
        <p:nvGraphicFramePr>
          <p:cNvPr id="2" name="Object 102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233893621"/>
              </p:ext>
            </p:extLst>
          </p:nvPr>
        </p:nvGraphicFramePr>
        <p:xfrm>
          <a:off x="965200" y="2184400"/>
          <a:ext cx="7669213" cy="401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Building Partnerships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142998" y="731519"/>
            <a:ext cx="5157193" cy="3474720"/>
          </a:xfrm>
          <a:noFill/>
          <a:ln/>
        </p:spPr>
        <p:txBody>
          <a:bodyPr lIns="92075" tIns="46038" rIns="92075" bIns="46038"/>
          <a:lstStyle/>
          <a:p>
            <a:pPr algn="ctr">
              <a:buFont typeface="Wingdings" pitchFamily="2" charset="2"/>
              <a:buNone/>
            </a:pPr>
            <a:r>
              <a:rPr lang="en-US" sz="3200" dirty="0">
                <a:solidFill>
                  <a:schemeClr val="tx2"/>
                </a:solidFill>
              </a:rPr>
              <a:t>Worldwide </a:t>
            </a:r>
            <a:r>
              <a:rPr lang="en-US" sz="3200" dirty="0" smtClean="0">
                <a:solidFill>
                  <a:schemeClr val="tx2"/>
                </a:solidFill>
              </a:rPr>
              <a:t>Telephony Systems 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Quality products</a:t>
            </a:r>
          </a:p>
          <a:p>
            <a:r>
              <a:rPr lang="en-US" sz="2400" dirty="0">
                <a:solidFill>
                  <a:schemeClr val="tx2"/>
                </a:solidFill>
              </a:rPr>
              <a:t>Excellent value</a:t>
            </a:r>
          </a:p>
          <a:p>
            <a:r>
              <a:rPr lang="en-US" sz="2400" dirty="0">
                <a:solidFill>
                  <a:schemeClr val="tx2"/>
                </a:solidFill>
              </a:rPr>
              <a:t>Reputation</a:t>
            </a:r>
            <a:endParaRPr lang="en-US" sz="20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Knowledgeable sales staff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05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Key Benefits</a:t>
            </a:r>
          </a:p>
        </p:txBody>
      </p:sp>
      <p:sp>
        <p:nvSpPr>
          <p:cNvPr id="12291" name="Rectangle 2051"/>
          <p:cNvSpPr>
            <a:spLocks noGrp="1" noChangeArrowheads="1"/>
          </p:cNvSpPr>
          <p:nvPr>
            <p:ph type="body" sz="half" idx="1"/>
          </p:nvPr>
        </p:nvSpPr>
        <p:spPr>
          <a:xfrm>
            <a:off x="1182688" y="2770584"/>
            <a:ext cx="3810000" cy="4114800"/>
          </a:xfrm>
          <a:noFill/>
          <a:ln/>
        </p:spPr>
        <p:txBody>
          <a:bodyPr lIns="92075" tIns="46038" rIns="92075" bIns="46038"/>
          <a:lstStyle/>
          <a:p>
            <a:r>
              <a:rPr lang="en-US" dirty="0">
                <a:solidFill>
                  <a:schemeClr val="tx2"/>
                </a:solidFill>
              </a:rPr>
              <a:t>Prompt service</a:t>
            </a:r>
          </a:p>
          <a:p>
            <a:r>
              <a:rPr lang="en-US" dirty="0">
                <a:solidFill>
                  <a:schemeClr val="tx2"/>
                </a:solidFill>
              </a:rPr>
              <a:t>Wide selection of products</a:t>
            </a:r>
          </a:p>
          <a:p>
            <a:r>
              <a:rPr lang="en-US" dirty="0">
                <a:solidFill>
                  <a:schemeClr val="tx2"/>
                </a:solidFill>
              </a:rPr>
              <a:t>Support after sale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" name="Online Image Placeholder 2"/>
          <p:cNvPicPr>
            <a:picLocks noGrp="1" noChangeAspect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463" y="3065463"/>
            <a:ext cx="2381250" cy="20193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 dirty="0"/>
              <a:t>Our Strengths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>
                <a:solidFill>
                  <a:schemeClr val="tx2"/>
                </a:solidFill>
              </a:rPr>
              <a:t>Fast delivery</a:t>
            </a:r>
          </a:p>
          <a:p>
            <a:r>
              <a:rPr lang="en-US" dirty="0">
                <a:solidFill>
                  <a:schemeClr val="tx2"/>
                </a:solidFill>
              </a:rPr>
              <a:t>Top manufacturers</a:t>
            </a:r>
          </a:p>
          <a:p>
            <a:r>
              <a:rPr lang="en-US" dirty="0">
                <a:solidFill>
                  <a:schemeClr val="tx2"/>
                </a:solidFill>
              </a:rPr>
              <a:t>Competitive prices</a:t>
            </a:r>
          </a:p>
          <a:p>
            <a:r>
              <a:rPr lang="en-US" dirty="0">
                <a:solidFill>
                  <a:schemeClr val="tx2"/>
                </a:solidFill>
              </a:rPr>
              <a:t>After sales support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2075" tIns="46038" rIns="92075" bIns="46038" anchor="ctr"/>
          <a:lstStyle/>
          <a:p>
            <a:r>
              <a:rPr lang="en-US"/>
              <a:t>Next Steps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2075" tIns="46038" rIns="92075" bIns="46038"/>
          <a:lstStyle/>
          <a:p>
            <a:r>
              <a:rPr lang="en-US" dirty="0">
                <a:solidFill>
                  <a:schemeClr val="tx2"/>
                </a:solidFill>
              </a:rPr>
              <a:t>Advertising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Circulars, newspapers, television, and radio</a:t>
            </a:r>
          </a:p>
          <a:p>
            <a:r>
              <a:rPr lang="en-US" dirty="0">
                <a:solidFill>
                  <a:schemeClr val="tx2"/>
                </a:solidFill>
              </a:rPr>
              <a:t>Promotions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Special offers and discounts</a:t>
            </a:r>
          </a:p>
          <a:p>
            <a:r>
              <a:rPr lang="en-US" dirty="0">
                <a:solidFill>
                  <a:schemeClr val="tx2"/>
                </a:solidFill>
              </a:rPr>
              <a:t>After sales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Mailings and telemarketing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A17ED214-D082-49B5-84A9-23C2CF27BA21}"/>
</file>

<file path=customXml/itemProps2.xml><?xml version="1.0" encoding="utf-8"?>
<ds:datastoreItem xmlns:ds="http://schemas.openxmlformats.org/officeDocument/2006/customXml" ds:itemID="{48F5D2BF-02D1-4358-A28E-D7A9DA1FC0F5}"/>
</file>

<file path=customXml/itemProps3.xml><?xml version="1.0" encoding="utf-8"?>
<ds:datastoreItem xmlns:ds="http://schemas.openxmlformats.org/officeDocument/2006/customXml" ds:itemID="{214D40F3-983A-4191-8494-1406D4C4F7E2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2327</TotalTime>
  <Words>132</Words>
  <PresentationFormat>On-screen Show (4:3)</PresentationFormat>
  <Paragraphs>39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Century Gothic</vt:lpstr>
      <vt:lpstr>Tahoma</vt:lpstr>
      <vt:lpstr>Times New Roman</vt:lpstr>
      <vt:lpstr>Wingdings</vt:lpstr>
      <vt:lpstr>Wingdings 3</vt:lpstr>
      <vt:lpstr>Ion Boardroom</vt:lpstr>
      <vt:lpstr>Making a Business of Telephony</vt:lpstr>
      <vt:lpstr>Success-satisfaction-partnership</vt:lpstr>
      <vt:lpstr>Meeting the Needs</vt:lpstr>
      <vt:lpstr>Growing Sales</vt:lpstr>
      <vt:lpstr>Building Partnerships</vt:lpstr>
      <vt:lpstr>Key Benefits</vt:lpstr>
      <vt:lpstr>Our Strengths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1995-06-02T22:06:36Z</dcterms:created>
  <dcterms:modified xsi:type="dcterms:W3CDTF">2013-03-05T10:05:05Z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