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sldIdLst>
    <p:sldId id="256" r:id="rId2"/>
    <p:sldId id="257" r:id="rId3"/>
    <p:sldId id="259" r:id="rId4"/>
    <p:sldId id="265" r:id="rId5"/>
    <p:sldId id="260" r:id="rId6"/>
    <p:sldId id="262" r:id="rId7"/>
    <p:sldId id="263" r:id="rId8"/>
    <p:sldId id="264" r:id="rId9"/>
    <p:sldId id="266" r:id="rId10"/>
    <p:sldId id="25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3" autoAdjust="0"/>
    <p:restoredTop sz="93712" autoAdjust="0"/>
  </p:normalViewPr>
  <p:slideViewPr>
    <p:cSldViewPr snapToGrid="0">
      <p:cViewPr varScale="1">
        <p:scale>
          <a:sx n="84" d="100"/>
          <a:sy n="84" d="100"/>
        </p:scale>
        <p:origin x="126" y="246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5" Type="http://schemas.openxmlformats.org/officeDocument/2006/relationships/slide" Target="slides/slide10.xml"/><Relationship Id="rId4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n-SG" dirty="0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153929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29357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87241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4195886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720669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991103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998093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409992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4127360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3"/>
          </p:nvPr>
        </p:nvSpPr>
        <p:spPr>
          <a:xfrm>
            <a:off x="838199" y="1690688"/>
            <a:ext cx="5210331" cy="4665662"/>
          </a:xfrm>
        </p:spPr>
        <p:txBody>
          <a:bodyPr/>
          <a:lstStyle/>
          <a:p>
            <a:endParaRPr lang="en-SG" dirty="0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4"/>
          </p:nvPr>
        </p:nvSpPr>
        <p:spPr>
          <a:xfrm>
            <a:off x="6048531" y="1690688"/>
            <a:ext cx="5305270" cy="2296696"/>
          </a:xfrm>
        </p:spPr>
        <p:txBody>
          <a:bodyPr/>
          <a:lstStyle/>
          <a:p>
            <a:endParaRPr lang="en-SG" dirty="0"/>
          </a:p>
        </p:txBody>
      </p:sp>
      <p:sp>
        <p:nvSpPr>
          <p:cNvPr id="11" name="Chart Placeholder 10"/>
          <p:cNvSpPr>
            <a:spLocks noGrp="1"/>
          </p:cNvSpPr>
          <p:nvPr>
            <p:ph type="chart" sz="quarter" idx="15"/>
          </p:nvPr>
        </p:nvSpPr>
        <p:spPr>
          <a:xfrm>
            <a:off x="6048375" y="3987800"/>
            <a:ext cx="5305425" cy="2368550"/>
          </a:xfrm>
        </p:spPr>
        <p:txBody>
          <a:bodyPr/>
          <a:lstStyle/>
          <a:p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62381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102224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416135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906093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400820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348219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022011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09465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993984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0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F212C1E-E817-4DCB-83BD-85F7AB2D8671}" type="datetimeFigureOut">
              <a:rPr lang="en-SG" smtClean="0"/>
              <a:t>2/6/2016</a:t>
            </a:fld>
            <a:endParaRPr lang="en-S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en-SG" dirty="0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F1C22B3C-5033-4E77-BD0B-56949F3D51E6}" type="slidenum">
              <a:rPr lang="en-SG" smtClean="0"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967653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61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BUSNES</a:t>
            </a:r>
            <a:r>
              <a:rPr lang="en-US" dirty="0" smtClean="0"/>
              <a:t> </a:t>
            </a:r>
            <a:r>
              <a:rPr lang="en-US" dirty="0" smtClean="0"/>
              <a:t>Presentation 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0237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Highlights</a:t>
            </a:r>
            <a:endParaRPr lang="en-S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1290666"/>
              </p:ext>
            </p:extLst>
          </p:nvPr>
        </p:nvGraphicFramePr>
        <p:xfrm>
          <a:off x="838199" y="1825625"/>
          <a:ext cx="10337802" cy="409620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445934"/>
                <a:gridCol w="3445934"/>
                <a:gridCol w="3445934"/>
              </a:tblGrid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(in Millions)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2011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2012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Net Revenues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Net income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Earnings per Share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Return</a:t>
                      </a:r>
                      <a:r>
                        <a:rPr lang="en-US" baseline="0" dirty="0" smtClean="0"/>
                        <a:t> on Net Revenues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xx%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xx%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Cash and s/t investments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Total Assets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Stockholder’s equity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080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About Us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Established in 1980, Worldwide Telephony Trading (WTT) is a privately held global company and world’s leading provider of  integrated network solutions.</a:t>
            </a:r>
          </a:p>
          <a:p>
            <a:endParaRPr lang="en-US" dirty="0" smtClean="0"/>
          </a:p>
          <a:p>
            <a:r>
              <a:rPr lang="en-US" dirty="0" smtClean="0"/>
              <a:t>We support a full range of network solutions with excellent value.</a:t>
            </a:r>
          </a:p>
          <a:p>
            <a:endParaRPr lang="en-US" dirty="0" smtClean="0"/>
          </a:p>
          <a:p>
            <a:r>
              <a:rPr lang="en-US" dirty="0" smtClean="0"/>
              <a:t>Our business is innovative and international.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33352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Success-</a:t>
            </a:r>
            <a:r>
              <a:rPr lang="en-US" dirty="0" err="1" smtClean="0"/>
              <a:t>Satisfacton</a:t>
            </a:r>
            <a:r>
              <a:rPr lang="en-US" dirty="0" smtClean="0"/>
              <a:t> </a:t>
            </a:r>
            <a:r>
              <a:rPr lang="en-US" dirty="0" smtClean="0"/>
              <a:t>Partnership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Success is our Objective</a:t>
            </a:r>
          </a:p>
          <a:p>
            <a:endParaRPr lang="en-US" dirty="0" smtClean="0"/>
          </a:p>
          <a:p>
            <a:r>
              <a:rPr lang="en-US" dirty="0" smtClean="0"/>
              <a:t>Satisfacton is our </a:t>
            </a:r>
            <a:r>
              <a:rPr lang="en-US" dirty="0" err="1" smtClean="0"/>
              <a:t>mision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Partnership is the key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34537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Partnerships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25637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Foundation for </a:t>
            </a:r>
            <a:r>
              <a:rPr lang="en-US" dirty="0" smtClean="0"/>
              <a:t>Successful Partnership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Rely on our financial strength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In fiscal 2010, WTT generated net cash of $170.1 million, had $820.2 million in total revenue.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Founded in 1990, WTS had 15 straight quarters of profitability.</a:t>
            </a:r>
          </a:p>
          <a:p>
            <a:pPr lvl="1"/>
            <a:endParaRPr lang="en-US" dirty="0" smtClean="0"/>
          </a:p>
          <a:p>
            <a:r>
              <a:rPr lang="en-US" b="1" dirty="0" smtClean="0">
                <a:solidFill>
                  <a:srgbClr val="7030A0"/>
                </a:solidFill>
              </a:rPr>
              <a:t>Tap into our Global Reach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90% of fortune 100 companies use our technology.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We have more than 2000 partners using our products.</a:t>
            </a:r>
          </a:p>
          <a:p>
            <a:pPr marL="457200" lvl="1" indent="0">
              <a:buNone/>
            </a:pPr>
            <a:endParaRPr lang="en-SG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Time of Transition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Telecom service companies are going through metamorphosis.</a:t>
            </a:r>
          </a:p>
          <a:p>
            <a:endParaRPr lang="en-US" dirty="0"/>
          </a:p>
          <a:p>
            <a:r>
              <a:rPr lang="en-US" dirty="0" smtClean="0"/>
              <a:t>A whole new set of players are emerging as competitors.</a:t>
            </a:r>
          </a:p>
          <a:p>
            <a:endParaRPr lang="en-US" dirty="0"/>
          </a:p>
          <a:p>
            <a:r>
              <a:rPr lang="en-SG" dirty="0"/>
              <a:t>Many (perhaps all) market segments in the industry are supplied with the emphasis placed on minimising costs.</a:t>
            </a:r>
          </a:p>
        </p:txBody>
      </p:sp>
    </p:spTree>
    <p:extLst>
      <p:ext uri="{BB962C8B-B14F-4D97-AF65-F5344CB8AC3E}">
        <p14:creationId xmlns:p14="http://schemas.microsoft.com/office/powerpoint/2010/main" val="258437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VoIP Opportunities and Benefits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Opportunities and Benefits of adopting VoIP for voice services include:</a:t>
            </a:r>
          </a:p>
          <a:p>
            <a:pPr lvl="1"/>
            <a:r>
              <a:rPr lang="en-US" dirty="0" smtClean="0"/>
              <a:t>Low call charges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Convergence of voice and data onto a single network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Reduced management costs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Easy Integration with other applications </a:t>
            </a:r>
          </a:p>
          <a:p>
            <a:pPr lvl="1"/>
            <a:endParaRPr lang="en-US" dirty="0" smtClean="0"/>
          </a:p>
          <a:p>
            <a:pPr lvl="1"/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532180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VoIP Opportunities and Benefits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Simplification of deployment including the cost, organizational impact of moves and </a:t>
            </a:r>
            <a:r>
              <a:rPr lang="en-US" dirty="0" smtClean="0"/>
              <a:t>changes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Ability to easily add multimedia functionality to VoIP </a:t>
            </a:r>
            <a:r>
              <a:rPr lang="en-US" dirty="0" smtClean="0"/>
              <a:t>terminals</a:t>
            </a:r>
          </a:p>
          <a:p>
            <a:pPr lvl="1"/>
            <a:endParaRPr lang="en-US" dirty="0"/>
          </a:p>
          <a:p>
            <a:pPr lvl="1"/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63631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Range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TechTele</a:t>
            </a:r>
            <a:r>
              <a:rPr lang="en-US" dirty="0" smtClean="0"/>
              <a:t> - TG7745T</a:t>
            </a:r>
          </a:p>
          <a:p>
            <a:endParaRPr lang="en-US" dirty="0"/>
          </a:p>
          <a:p>
            <a:r>
              <a:rPr lang="en-US" dirty="0" err="1" smtClean="0"/>
              <a:t>TechGalore</a:t>
            </a:r>
            <a:r>
              <a:rPr lang="en-US" dirty="0" smtClean="0"/>
              <a:t> - BH5678</a:t>
            </a:r>
          </a:p>
          <a:p>
            <a:endParaRPr lang="en-US" dirty="0"/>
          </a:p>
          <a:p>
            <a:r>
              <a:rPr lang="en-US" dirty="0" err="1" smtClean="0"/>
              <a:t>ITelePhone</a:t>
            </a:r>
            <a:r>
              <a:rPr lang="en-US" dirty="0" smtClean="0"/>
              <a:t> - FG7899</a:t>
            </a:r>
          </a:p>
          <a:p>
            <a:endParaRPr lang="en-US" dirty="0" smtClean="0"/>
          </a:p>
          <a:p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1989889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1647DB7C-9962-4153-8758-69AEA7AC64A3}"/>
</file>

<file path=customXml/itemProps2.xml><?xml version="1.0" encoding="utf-8"?>
<ds:datastoreItem xmlns:ds="http://schemas.openxmlformats.org/officeDocument/2006/customXml" ds:itemID="{861E2565-F688-40F3-AF27-11417F630A18}"/>
</file>

<file path=customXml/itemProps3.xml><?xml version="1.0" encoding="utf-8"?>
<ds:datastoreItem xmlns:ds="http://schemas.openxmlformats.org/officeDocument/2006/customXml" ds:itemID="{3376B190-C96F-44F5-9066-FCC3D371C8CD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1624</TotalTime>
  <Words>300</Words>
  <PresentationFormat>Widescreen</PresentationFormat>
  <Paragraphs>73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Ion Boardroom</vt:lpstr>
      <vt:lpstr>PowerPoint Presentation</vt:lpstr>
      <vt:lpstr>About Us</vt:lpstr>
      <vt:lpstr>Success-Satisfacton Partnership</vt:lpstr>
      <vt:lpstr>Building Partnerships</vt:lpstr>
      <vt:lpstr>Foundation for Successful Partnership</vt:lpstr>
      <vt:lpstr>A Time of Transition</vt:lpstr>
      <vt:lpstr>VoIP Opportunities and Benefits</vt:lpstr>
      <vt:lpstr>VoIP Opportunities and Benefits</vt:lpstr>
      <vt:lpstr>Product Range</vt:lpstr>
      <vt:lpstr>Highlights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2013-02-04T03:55:14Z</dcterms:created>
  <dcterms:modified xsi:type="dcterms:W3CDTF">2016-06-02T15:37:44Z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  <property fmtid="{D5CDD505-2E9C-101B-9397-08002B2CF9AE}" pid="3" name="QA Doc Type">
    <vt:lpwstr/>
  </property>
  <property fmtid="{D5CDD505-2E9C-101B-9397-08002B2CF9AE}" pid="4" name="Module">
    <vt:lpwstr/>
  </property>
</Properties>
</file>