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9" r:id="rId4"/>
    <p:sldId id="265" r:id="rId5"/>
    <p:sldId id="260" r:id="rId6"/>
    <p:sldId id="262" r:id="rId7"/>
    <p:sldId id="263" r:id="rId8"/>
    <p:sldId id="264" r:id="rId9"/>
    <p:sldId id="25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3" autoAdjust="0"/>
    <p:restoredTop sz="93712" autoAdjust="0"/>
  </p:normalViewPr>
  <p:slideViewPr>
    <p:cSldViewPr snapToGrid="0">
      <p:cViewPr varScale="1">
        <p:scale>
          <a:sx n="58" d="100"/>
          <a:sy n="58" d="100"/>
        </p:scale>
        <p:origin x="1098" y="48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9.xml"/><Relationship Id="rId4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SG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392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9357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8724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95886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20669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91103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98093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992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27360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838199" y="1690688"/>
            <a:ext cx="5210331" cy="4665662"/>
          </a:xfrm>
        </p:spPr>
        <p:txBody>
          <a:bodyPr/>
          <a:lstStyle/>
          <a:p>
            <a:endParaRPr lang="en-SG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6048531" y="1690688"/>
            <a:ext cx="5305270" cy="2296696"/>
          </a:xfrm>
        </p:spPr>
        <p:txBody>
          <a:bodyPr/>
          <a:lstStyle/>
          <a:p>
            <a:endParaRPr lang="en-SG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5"/>
          </p:nvPr>
        </p:nvSpPr>
        <p:spPr>
          <a:xfrm>
            <a:off x="6048375" y="3987800"/>
            <a:ext cx="5305425" cy="2368550"/>
          </a:xfrm>
        </p:spPr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2381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02224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6135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06093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082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821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22011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9465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9398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SG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6765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61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Worldwide Telephony Trading</a:t>
            </a: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Business Presentation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Us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10111759" cy="34163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Established in 1980, Worldwide Telephony Trading is a privately held global company and world’s leading provider of  integrated network solutions.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We support a full range of network solutions with excellent value.</a:t>
            </a:r>
          </a:p>
          <a:p>
            <a:endParaRPr lang="en-US" sz="2000" b="1" dirty="0" smtClean="0"/>
          </a:p>
          <a:p>
            <a:r>
              <a:rPr lang="en-US" sz="2000" b="1" dirty="0" smtClean="0"/>
              <a:t>Our business is innovative and international.</a:t>
            </a:r>
            <a:endParaRPr lang="en-SG" sz="2000" b="1" dirty="0"/>
          </a:p>
        </p:txBody>
      </p:sp>
    </p:spTree>
    <p:extLst>
      <p:ext uri="{BB962C8B-B14F-4D97-AF65-F5344CB8AC3E}">
        <p14:creationId xmlns:p14="http://schemas.microsoft.com/office/powerpoint/2010/main" val="33335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Success-Satisfaction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Success is our Objective</a:t>
            </a:r>
          </a:p>
          <a:p>
            <a:endParaRPr lang="en-US" smtClean="0"/>
          </a:p>
          <a:p>
            <a:r>
              <a:rPr lang="en-US" smtClean="0"/>
              <a:t>Satisfaction is our mission</a:t>
            </a:r>
          </a:p>
          <a:p>
            <a:endParaRPr lang="en-US" smtClean="0"/>
          </a:p>
          <a:p>
            <a:r>
              <a:rPr lang="en-US" smtClean="0"/>
              <a:t>Partnership is the key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34537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Partnerships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25637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Foundation for </a:t>
            </a:r>
            <a:r>
              <a:rPr lang="en-US" dirty="0" smtClean="0"/>
              <a:t>Successful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Rely on our financial strength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In fiscal 2010, WTS generated net cash of $170.1 million, had $820.2 million in total revenue.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Founded in 1990, WTS had 15 straight quarters of profitability.</a:t>
            </a:r>
          </a:p>
          <a:p>
            <a:pPr lvl="1"/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Tap into our Global Reach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90% of fortune 100 companies use our technology.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We have more than 2000 partners using our products.</a:t>
            </a:r>
          </a:p>
          <a:p>
            <a:pPr marL="457200" lvl="1" indent="0">
              <a:buNone/>
            </a:pPr>
            <a:endParaRPr lang="en-S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Time of Transition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Telecom service companies are going through metamorphosis.</a:t>
            </a:r>
          </a:p>
          <a:p>
            <a:endParaRPr lang="en-US" sz="2000" dirty="0"/>
          </a:p>
          <a:p>
            <a:r>
              <a:rPr lang="en-US" sz="2000" dirty="0" smtClean="0"/>
              <a:t>A whole new set of players are emerging as competitors.</a:t>
            </a:r>
          </a:p>
          <a:p>
            <a:endParaRPr lang="en-US" sz="2000" dirty="0"/>
          </a:p>
          <a:p>
            <a:r>
              <a:rPr lang="en-SG" sz="2000" dirty="0"/>
              <a:t>Many (perhaps all) market segments in the industry are supplied with the emphasis placed on minimising costs.</a:t>
            </a:r>
          </a:p>
        </p:txBody>
      </p:sp>
    </p:spTree>
    <p:extLst>
      <p:ext uri="{BB962C8B-B14F-4D97-AF65-F5344CB8AC3E}">
        <p14:creationId xmlns:p14="http://schemas.microsoft.com/office/powerpoint/2010/main" val="258437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5" y="2603499"/>
            <a:ext cx="9344316" cy="4009571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Opportunities and Benefits of adopting VoIP for voice services include:</a:t>
            </a:r>
          </a:p>
          <a:p>
            <a:pPr lvl="1"/>
            <a:r>
              <a:rPr lang="en-US" sz="2000" b="1" dirty="0" smtClean="0"/>
              <a:t>Low call charges</a:t>
            </a:r>
          </a:p>
          <a:p>
            <a:pPr lvl="1"/>
            <a:endParaRPr lang="en-US" sz="2000" b="1" dirty="0" smtClean="0"/>
          </a:p>
          <a:p>
            <a:pPr lvl="1"/>
            <a:r>
              <a:rPr lang="en-US" sz="2000" b="1" dirty="0" smtClean="0"/>
              <a:t>Convergence of voice and data onto a single network</a:t>
            </a:r>
          </a:p>
          <a:p>
            <a:pPr lvl="1"/>
            <a:endParaRPr lang="en-US" sz="2000" b="1" dirty="0" smtClean="0"/>
          </a:p>
          <a:p>
            <a:pPr lvl="1"/>
            <a:r>
              <a:rPr lang="en-US" sz="2000" b="1" dirty="0" smtClean="0"/>
              <a:t>Reduced management costs</a:t>
            </a:r>
          </a:p>
          <a:p>
            <a:pPr lvl="1"/>
            <a:endParaRPr lang="en-US" sz="2000" b="1" dirty="0"/>
          </a:p>
          <a:p>
            <a:pPr lvl="1"/>
            <a:r>
              <a:rPr lang="en-US" sz="2000" b="1" dirty="0"/>
              <a:t>Easy Integration with other applications </a:t>
            </a:r>
          </a:p>
          <a:p>
            <a:pPr lvl="1"/>
            <a:endParaRPr lang="en-US" sz="2000" b="1" dirty="0" smtClean="0"/>
          </a:p>
          <a:p>
            <a:pPr lvl="1"/>
            <a:endParaRPr lang="en-SG" sz="2000" b="1" dirty="0"/>
          </a:p>
        </p:txBody>
      </p:sp>
    </p:spTree>
    <p:extLst>
      <p:ext uri="{BB962C8B-B14F-4D97-AF65-F5344CB8AC3E}">
        <p14:creationId xmlns:p14="http://schemas.microsoft.com/office/powerpoint/2010/main" val="532180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000" dirty="0"/>
              <a:t>Simplification of deployment including the cost, organizational impact of moves and </a:t>
            </a:r>
            <a:r>
              <a:rPr lang="en-US" sz="2000" dirty="0" smtClean="0"/>
              <a:t>changes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Ability to easily add multimedia functionality to VoIP </a:t>
            </a:r>
            <a:r>
              <a:rPr lang="en-US" sz="2000" dirty="0" smtClean="0"/>
              <a:t>terminals</a:t>
            </a:r>
          </a:p>
          <a:p>
            <a:pPr lvl="1"/>
            <a:endParaRPr lang="en-US" sz="2000" dirty="0"/>
          </a:p>
          <a:p>
            <a:pPr lvl="1"/>
            <a:endParaRPr lang="en-SG" sz="2000" dirty="0"/>
          </a:p>
        </p:txBody>
      </p:sp>
    </p:spTree>
    <p:extLst>
      <p:ext uri="{BB962C8B-B14F-4D97-AF65-F5344CB8AC3E}">
        <p14:creationId xmlns:p14="http://schemas.microsoft.com/office/powerpoint/2010/main" val="363631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Highlights</a:t>
            </a:r>
            <a:endParaRPr lang="en-S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290666"/>
              </p:ext>
            </p:extLst>
          </p:nvPr>
        </p:nvGraphicFramePr>
        <p:xfrm>
          <a:off x="838199" y="1825625"/>
          <a:ext cx="10337802" cy="409620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445934"/>
                <a:gridCol w="3445934"/>
                <a:gridCol w="3445934"/>
              </a:tblGrid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(in Millions)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income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Earnings per Share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Return</a:t>
                      </a:r>
                      <a:r>
                        <a:rPr lang="en-US" baseline="0" dirty="0" smtClean="0"/>
                        <a:t> on 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Cash and s/t investments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Total Assets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Stockholder’s equity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1887673C-D32A-475C-B29F-2F414B3E276F}"/>
</file>

<file path=customXml/itemProps2.xml><?xml version="1.0" encoding="utf-8"?>
<ds:datastoreItem xmlns:ds="http://schemas.openxmlformats.org/officeDocument/2006/customXml" ds:itemID="{84DBDD42-E107-413B-861A-C11B931295FF}"/>
</file>

<file path=customXml/itemProps3.xml><?xml version="1.0" encoding="utf-8"?>
<ds:datastoreItem xmlns:ds="http://schemas.openxmlformats.org/officeDocument/2006/customXml" ds:itemID="{C23E0696-5B9B-4B2B-9730-E58D2299F449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1179</TotalTime>
  <Words>289</Words>
  <PresentationFormat>Widescreen</PresentationFormat>
  <Paragraphs>68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Ion Boardroom</vt:lpstr>
      <vt:lpstr>Worldwide Telephony Trading</vt:lpstr>
      <vt:lpstr>About Us</vt:lpstr>
      <vt:lpstr>Success-Satisfaction Partnership</vt:lpstr>
      <vt:lpstr>Building Partnerships</vt:lpstr>
      <vt:lpstr>Foundation for Successful Partnership</vt:lpstr>
      <vt:lpstr>A Time of Transition</vt:lpstr>
      <vt:lpstr>VoIP Opportunities and Benefits</vt:lpstr>
      <vt:lpstr>VoIP Opportunities and Benefits</vt:lpstr>
      <vt:lpstr>Highlights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2013-03-01T09:07:03Z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