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charts/chart1.xml" ContentType="application/vnd.openxmlformats-officedocument.drawingml.chart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5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58" r:id="rId4"/>
    <p:sldId id="262" r:id="rId5"/>
    <p:sldId id="259" r:id="rId6"/>
    <p:sldId id="271" r:id="rId7"/>
    <p:sldId id="264" r:id="rId8"/>
    <p:sldId id="267" r:id="rId9"/>
    <p:sldId id="268" r:id="rId10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08777429467086"/>
          <c:y val="9.3567251461988299E-2"/>
          <c:w val="0.63479623824451414"/>
          <c:h val="0.7076023391812865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2018</c:v>
                </c:pt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diamond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cat>
            <c:strRef>
              <c:f>Sheet1!$B$1:$E$1</c:f>
              <c:strCache>
                <c:ptCount val="4"/>
                <c:pt idx="0">
                  <c:v>Soup</c:v>
                </c:pt>
                <c:pt idx="1">
                  <c:v>Curry</c:v>
                </c:pt>
                <c:pt idx="2">
                  <c:v>Snacks</c:v>
                </c:pt>
                <c:pt idx="3">
                  <c:v>Fruit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300</c:v>
                </c:pt>
                <c:pt idx="1">
                  <c:v>650</c:v>
                </c:pt>
                <c:pt idx="2">
                  <c:v>569</c:v>
                </c:pt>
                <c:pt idx="3">
                  <c:v>550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C77-4DE6-8C30-EC456DFAA8C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2019</c:v>
                </c:pt>
              </c:strCache>
            </c:strRef>
          </c:tx>
          <c:spPr>
            <a:ln w="12700">
              <a:solidFill>
                <a:srgbClr val="FFFF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FFFF00"/>
              </a:solidFill>
              <a:ln>
                <a:solidFill>
                  <a:srgbClr val="FFFF00"/>
                </a:solidFill>
                <a:prstDash val="solid"/>
              </a:ln>
            </c:spPr>
          </c:marker>
          <c:cat>
            <c:strRef>
              <c:f>Sheet1!$B$1:$E$1</c:f>
              <c:strCache>
                <c:ptCount val="4"/>
                <c:pt idx="0">
                  <c:v>Soup</c:v>
                </c:pt>
                <c:pt idx="1">
                  <c:v>Curry</c:v>
                </c:pt>
                <c:pt idx="2">
                  <c:v>Snacks</c:v>
                </c:pt>
                <c:pt idx="3">
                  <c:v>Fruit</c:v>
                </c:pt>
              </c:strCache>
            </c:strRef>
          </c:cat>
          <c:val>
            <c:numRef>
              <c:f>Sheet1!$B$3:$E$3</c:f>
              <c:numCache>
                <c:formatCode>#,##0</c:formatCode>
                <c:ptCount val="4"/>
                <c:pt idx="0">
                  <c:v>520</c:v>
                </c:pt>
                <c:pt idx="1">
                  <c:v>850</c:v>
                </c:pt>
                <c:pt idx="2">
                  <c:v>423</c:v>
                </c:pt>
                <c:pt idx="3">
                  <c:v>750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C77-4DE6-8C30-EC456DFAA8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40464"/>
        <c:axId val="178541024"/>
      </c:lineChart>
      <c:catAx>
        <c:axId val="178540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785410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78541024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78540464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3855799373040751"/>
          <c:y val="0.34210526315789475"/>
          <c:w val="0.15517241379310345"/>
          <c:h val="0.20760233918128654"/>
        </c:manualLayout>
      </c:layout>
      <c:overlay val="0"/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55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accent2"/>
      </a:solidFill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dirty="0"/>
              <a:t>07/16/96</a:t>
            </a:r>
            <a:endParaRPr lang="en-US" sz="1200" i="0" dirty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dirty="0"/>
              <a:t>##</a:t>
            </a:r>
            <a:endParaRPr lang="en-US" sz="1200" i="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66489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36374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71893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90944-E945-4A55-A794-23E7DB3A29FF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673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50786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67044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758583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0616892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62842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92FCF-BDDE-4D33-98ED-E5CC695B6D5C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B8AD5-662C-4B04-883C-FF7FAC3E551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46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AFCE1-355A-4463-8F1D-31D17FA11E74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DBEAF-B3EB-4EF6-BBEB-1E77CA639D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8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08F5546-FABA-41F2-B490-907D2BAE27B2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8E19F5F-C8FF-4055-BF0D-54B7DE67D6D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55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3720-13B4-4B25-9071-5849E9803CA2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65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FD47-6AAD-4B67-A695-C38EAFA56668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966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30599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8E6C-13CC-4B73-A321-06F851F78200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4B5-DBAE-4C5A-A237-52AD55FCF7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85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52E59-B1F2-438A-85FB-3067A24B7E5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68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EEF15-4D30-430B-B93D-7C660A9EA9E9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509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7135-0F33-451E-BAB6-CACF6357BBA9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46BA-16D8-4C56-AB5D-4DE0FE3D55D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000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35338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333EF-2377-4782-877C-A04BBBD1A1EE}" type="datetime1">
              <a:rPr lang="en-US" smtClean="0"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53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/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73904" y="3825044"/>
            <a:ext cx="5974693" cy="1537410"/>
          </a:xfrm>
        </p:spPr>
        <p:txBody>
          <a:bodyPr/>
          <a:lstStyle/>
          <a:p>
            <a:r>
              <a:rPr lang="en-US" dirty="0"/>
              <a:t>Annual Meeting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Welcome and Introductions</a:t>
            </a:r>
          </a:p>
          <a:p>
            <a:r>
              <a:rPr lang="en-US" dirty="0"/>
              <a:t>Our Mission</a:t>
            </a:r>
          </a:p>
          <a:p>
            <a:r>
              <a:rPr lang="en-US" dirty="0"/>
              <a:t>Fundraising</a:t>
            </a:r>
          </a:p>
          <a:p>
            <a:r>
              <a:rPr lang="en-US" dirty="0"/>
              <a:t>Highlights of past year</a:t>
            </a:r>
          </a:p>
          <a:p>
            <a:r>
              <a:rPr lang="en-US" dirty="0"/>
              <a:t>Prior Goals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Exchange Program</a:t>
            </a:r>
          </a:p>
          <a:p>
            <a:r>
              <a:rPr lang="en-US" dirty="0"/>
              <a:t>Student Canteen improvements</a:t>
            </a:r>
          </a:p>
          <a:p>
            <a:r>
              <a:rPr lang="en-US" dirty="0"/>
              <a:t>Added 2 new committees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Prior Goals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</a:t>
            </a:r>
          </a:p>
          <a:p>
            <a:pPr lvl="1"/>
            <a:r>
              <a:rPr lang="en-US" dirty="0"/>
              <a:t>Newsletter improvements</a:t>
            </a:r>
          </a:p>
          <a:p>
            <a:r>
              <a:rPr lang="en-US" dirty="0"/>
              <a:t>Support</a:t>
            </a:r>
          </a:p>
          <a:p>
            <a:pPr lvl="1"/>
            <a:r>
              <a:rPr lang="en-US" dirty="0"/>
              <a:t> Expand student spaces</a:t>
            </a:r>
          </a:p>
          <a:p>
            <a:r>
              <a:rPr lang="en-US" dirty="0"/>
              <a:t>Develop</a:t>
            </a:r>
          </a:p>
          <a:p>
            <a:pPr lvl="1"/>
            <a:r>
              <a:rPr lang="en-US" dirty="0"/>
              <a:t>Activates for the exchange program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utoUpdateAnimBg="0"/>
      <p:bldP spid="1025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Canteen Sales</a:t>
            </a:r>
          </a:p>
        </p:txBody>
      </p:sp>
      <p:graphicFrame>
        <p:nvGraphicFramePr>
          <p:cNvPr id="5" name="Object 9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096292832"/>
              </p:ext>
            </p:extLst>
          </p:nvPr>
        </p:nvGraphicFramePr>
        <p:xfrm>
          <a:off x="575556" y="1803400"/>
          <a:ext cx="6070600" cy="325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9F5F-C8FF-4055-BF0D-54B7DE67D6D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Exchange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89749" y="2564904"/>
            <a:ext cx="8062201" cy="2687004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dirty="0"/>
              <a:t>Last year, there was an increase in the number of exchange students attending our school. We received a lot of positive feedback from the students. We also received several suggestions about how the exchange experience could be improved. The student council has a key role to play in supporting exchange students.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I.T. Club</a:t>
            </a:r>
          </a:p>
          <a:p>
            <a:r>
              <a:rPr lang="en-US" dirty="0"/>
              <a:t>Gymnastics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Basketball Team</a:t>
            </a:r>
          </a:p>
          <a:p>
            <a:r>
              <a:rPr lang="en-US" dirty="0"/>
              <a:t>Debate Team</a:t>
            </a:r>
          </a:p>
          <a:p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Semester 1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Trip Abroad</a:t>
            </a:r>
          </a:p>
          <a:p>
            <a:r>
              <a:rPr lang="en-US" dirty="0"/>
              <a:t>Charity goals</a:t>
            </a:r>
          </a:p>
          <a:p>
            <a:r>
              <a:rPr lang="en-US" dirty="0"/>
              <a:t>Other key efforts</a:t>
            </a:r>
          </a:p>
          <a:p>
            <a:r>
              <a:rPr lang="en-US" dirty="0"/>
              <a:t>Analysis of trip abroad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Summarize key successes/challenges</a:t>
            </a:r>
          </a:p>
          <a:p>
            <a:r>
              <a:rPr lang="en-US" dirty="0"/>
              <a:t>Reiterate </a:t>
            </a:r>
            <a:r>
              <a:rPr lang="en-US"/>
              <a:t>key goals</a:t>
            </a:r>
            <a:endParaRPr lang="en-US" dirty="0"/>
          </a:p>
          <a:p>
            <a:r>
              <a:rPr lang="en-US" dirty="0"/>
              <a:t>Charity Events</a:t>
            </a:r>
          </a:p>
          <a:p>
            <a:r>
              <a:rPr lang="en-US" dirty="0"/>
              <a:t>Future Planning</a:t>
            </a:r>
          </a:p>
          <a:p>
            <a:r>
              <a:rPr lang="en-US" dirty="0"/>
              <a:t>Thanks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theme/theme1.xml><?xml version="1.0" encoding="utf-8"?>
<a:theme xmlns:a="http://schemas.openxmlformats.org/drawingml/2006/main" name="Facet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2022EE73-3482-4F65-B5DF-F75498E33992}"/>
</file>

<file path=customXml/itemProps2.xml><?xml version="1.0" encoding="utf-8"?>
<ds:datastoreItem xmlns:ds="http://schemas.openxmlformats.org/officeDocument/2006/customXml" ds:itemID="{352616C0-78F6-4CF0-BCA9-704429D22F29}"/>
</file>

<file path=customXml/itemProps3.xml><?xml version="1.0" encoding="utf-8"?>
<ds:datastoreItem xmlns:ds="http://schemas.openxmlformats.org/officeDocument/2006/customXml" ds:itemID="{ED0DB705-CD40-42D6-A1B9-06FAF91FA639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254</TotalTime>
  <Words>202</Words>
  <PresentationFormat>On-screen Show (4:3)</PresentationFormat>
  <Paragraphs>68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</vt:lpstr>
      <vt:lpstr>Wingdings 3</vt:lpstr>
      <vt:lpstr>Facet</vt:lpstr>
      <vt:lpstr>Student Council</vt:lpstr>
      <vt:lpstr>Agenda</vt:lpstr>
      <vt:lpstr>Highlights of Past Year</vt:lpstr>
      <vt:lpstr>Analysis of Prior Goals</vt:lpstr>
      <vt:lpstr>Canteen Sales</vt:lpstr>
      <vt:lpstr>Exchange Overview</vt:lpstr>
      <vt:lpstr>Activities and Clubs</vt:lpstr>
      <vt:lpstr>Goals for Semester 1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2020-02-17T16:34:22Z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