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3" r:id="rId8"/>
    <p:sldId id="262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2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B267-29E9-4FDC-B15A-1CDE48629FF1}" type="datetimeFigureOut">
              <a:rPr lang="en-IE" smtClean="0"/>
              <a:t>23/02/2020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75194-E8D2-4EEB-A52A-55E6779A08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44341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B267-29E9-4FDC-B15A-1CDE48629FF1}" type="datetimeFigureOut">
              <a:rPr lang="en-IE" smtClean="0"/>
              <a:t>23/02/2020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75194-E8D2-4EEB-A52A-55E6779A08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1167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B267-29E9-4FDC-B15A-1CDE48629FF1}" type="datetimeFigureOut">
              <a:rPr lang="en-IE" smtClean="0"/>
              <a:t>23/02/2020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75194-E8D2-4EEB-A52A-55E6779A08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316722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B267-29E9-4FDC-B15A-1CDE48629FF1}" type="datetimeFigureOut">
              <a:rPr lang="en-IE" smtClean="0"/>
              <a:t>23/02/2020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75194-E8D2-4EEB-A52A-55E6779A08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787908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B267-29E9-4FDC-B15A-1CDE48629FF1}" type="datetimeFigureOut">
              <a:rPr lang="en-IE" smtClean="0"/>
              <a:t>23/02/2020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75194-E8D2-4EEB-A52A-55E6779A08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948267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B267-29E9-4FDC-B15A-1CDE48629FF1}" type="datetimeFigureOut">
              <a:rPr lang="en-IE" smtClean="0"/>
              <a:t>23/02/2020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75194-E8D2-4EEB-A52A-55E6779A08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592133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B267-29E9-4FDC-B15A-1CDE48629FF1}" type="datetimeFigureOut">
              <a:rPr lang="en-IE" smtClean="0"/>
              <a:t>23/02/2020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75194-E8D2-4EEB-A52A-55E6779A08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04881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B267-29E9-4FDC-B15A-1CDE48629FF1}" type="datetimeFigureOut">
              <a:rPr lang="en-IE" smtClean="0"/>
              <a:t>23/02/2020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75194-E8D2-4EEB-A52A-55E6779A08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775936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B267-29E9-4FDC-B15A-1CDE48629FF1}" type="datetimeFigureOut">
              <a:rPr lang="en-IE" smtClean="0"/>
              <a:t>23/02/2020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75194-E8D2-4EEB-A52A-55E6779A08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14717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>
              <a:buClr>
                <a:schemeClr val="accent1">
                  <a:lumMod val="75000"/>
                </a:schemeClr>
              </a:buClr>
              <a:defRPr/>
            </a:lvl1pPr>
            <a:lvl2pPr>
              <a:buClr>
                <a:schemeClr val="accent1">
                  <a:lumMod val="75000"/>
                </a:schemeClr>
              </a:buClr>
              <a:defRPr/>
            </a:lvl2pPr>
            <a:lvl3pPr>
              <a:buClr>
                <a:schemeClr val="accent1">
                  <a:lumMod val="75000"/>
                </a:schemeClr>
              </a:buClr>
              <a:defRPr/>
            </a:lvl3pPr>
            <a:lvl4pPr>
              <a:buClr>
                <a:schemeClr val="accent1">
                  <a:lumMod val="75000"/>
                </a:schemeClr>
              </a:buClr>
              <a:defRPr/>
            </a:lvl4pPr>
            <a:lvl5pPr>
              <a:buClr>
                <a:schemeClr val="accent1">
                  <a:lumMod val="75000"/>
                </a:schemeClr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B267-29E9-4FDC-B15A-1CDE48629FF1}" type="datetimeFigureOut">
              <a:rPr lang="en-IE" smtClean="0"/>
              <a:t>23/02/2020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1F375194-E8D2-4EEB-A52A-55E6779A08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94530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B267-29E9-4FDC-B15A-1CDE48629FF1}" type="datetimeFigureOut">
              <a:rPr lang="en-IE" smtClean="0"/>
              <a:t>23/02/2020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75194-E8D2-4EEB-A52A-55E6779A08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08061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buClr>
                <a:schemeClr val="accent1">
                  <a:lumMod val="75000"/>
                </a:schemeClr>
              </a:buClr>
              <a:defRPr sz="1800"/>
            </a:lvl1pPr>
            <a:lvl2pPr>
              <a:buClr>
                <a:schemeClr val="accent1">
                  <a:lumMod val="75000"/>
                </a:schemeClr>
              </a:buClr>
              <a:defRPr sz="1600"/>
            </a:lvl2pPr>
            <a:lvl3pPr>
              <a:buClr>
                <a:schemeClr val="accent1">
                  <a:lumMod val="75000"/>
                </a:schemeClr>
              </a:buClr>
              <a:defRPr sz="1400"/>
            </a:lvl3pPr>
            <a:lvl4pPr>
              <a:buClr>
                <a:schemeClr val="accent1">
                  <a:lumMod val="75000"/>
                </a:schemeClr>
              </a:buClr>
              <a:defRPr sz="1200"/>
            </a:lvl4pPr>
            <a:lvl5pPr>
              <a:buClr>
                <a:schemeClr val="accent1">
                  <a:lumMod val="75000"/>
                </a:schemeClr>
              </a:buCl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buClr>
                <a:schemeClr val="accent1">
                  <a:lumMod val="75000"/>
                </a:schemeClr>
              </a:buClr>
              <a:defRPr sz="1800"/>
            </a:lvl1pPr>
            <a:lvl2pPr>
              <a:buClr>
                <a:schemeClr val="accent1">
                  <a:lumMod val="75000"/>
                </a:schemeClr>
              </a:buClr>
              <a:defRPr sz="1600"/>
            </a:lvl2pPr>
            <a:lvl3pPr>
              <a:buClr>
                <a:schemeClr val="accent1">
                  <a:lumMod val="75000"/>
                </a:schemeClr>
              </a:buClr>
              <a:defRPr sz="1400"/>
            </a:lvl3pPr>
            <a:lvl4pPr>
              <a:buClr>
                <a:schemeClr val="accent1">
                  <a:lumMod val="75000"/>
                </a:schemeClr>
              </a:buClr>
              <a:defRPr sz="1200"/>
            </a:lvl4pPr>
            <a:lvl5pPr>
              <a:buClr>
                <a:schemeClr val="accent1">
                  <a:lumMod val="75000"/>
                </a:schemeClr>
              </a:buCl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B267-29E9-4FDC-B15A-1CDE48629FF1}" type="datetimeFigureOut">
              <a:rPr lang="en-IE" smtClean="0"/>
              <a:t>23/02/2020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75194-E8D2-4EEB-A52A-55E6779A08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06953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buClr>
                <a:schemeClr val="accent1">
                  <a:lumMod val="75000"/>
                </a:schemeClr>
              </a:buClr>
              <a:defRPr sz="1800"/>
            </a:lvl1pPr>
            <a:lvl2pPr>
              <a:buClr>
                <a:schemeClr val="accent1">
                  <a:lumMod val="75000"/>
                </a:schemeClr>
              </a:buClr>
              <a:defRPr sz="1600"/>
            </a:lvl2pPr>
            <a:lvl3pPr>
              <a:buClr>
                <a:schemeClr val="accent1">
                  <a:lumMod val="75000"/>
                </a:schemeClr>
              </a:buClr>
              <a:defRPr sz="1400"/>
            </a:lvl3pPr>
            <a:lvl4pPr>
              <a:buClr>
                <a:schemeClr val="accent1">
                  <a:lumMod val="75000"/>
                </a:schemeClr>
              </a:buClr>
              <a:defRPr sz="1200"/>
            </a:lvl4pPr>
            <a:lvl5pPr>
              <a:buClr>
                <a:schemeClr val="accent1">
                  <a:lumMod val="75000"/>
                </a:schemeClr>
              </a:buCl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buClr>
                <a:schemeClr val="accent1">
                  <a:lumMod val="75000"/>
                </a:schemeClr>
              </a:buClr>
              <a:defRPr sz="1800"/>
            </a:lvl1pPr>
            <a:lvl2pPr>
              <a:buClr>
                <a:schemeClr val="accent1">
                  <a:lumMod val="75000"/>
                </a:schemeClr>
              </a:buClr>
              <a:defRPr sz="1600"/>
            </a:lvl2pPr>
            <a:lvl3pPr>
              <a:buClr>
                <a:schemeClr val="accent1">
                  <a:lumMod val="75000"/>
                </a:schemeClr>
              </a:buClr>
              <a:defRPr sz="1400"/>
            </a:lvl3pPr>
            <a:lvl4pPr>
              <a:buClr>
                <a:schemeClr val="accent1">
                  <a:lumMod val="75000"/>
                </a:schemeClr>
              </a:buClr>
              <a:defRPr sz="1200"/>
            </a:lvl4pPr>
            <a:lvl5pPr>
              <a:buClr>
                <a:schemeClr val="accent1">
                  <a:lumMod val="75000"/>
                </a:schemeClr>
              </a:buCl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B267-29E9-4FDC-B15A-1CDE48629FF1}" type="datetimeFigureOut">
              <a:rPr lang="en-IE" smtClean="0"/>
              <a:t>23/02/2020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75194-E8D2-4EEB-A52A-55E6779A08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16235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B267-29E9-4FDC-B15A-1CDE48629FF1}" type="datetimeFigureOut">
              <a:rPr lang="en-IE" smtClean="0"/>
              <a:t>23/02/2020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75194-E8D2-4EEB-A52A-55E6779A08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73638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B267-29E9-4FDC-B15A-1CDE48629FF1}" type="datetimeFigureOut">
              <a:rPr lang="en-IE" smtClean="0"/>
              <a:t>23/02/2020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75194-E8D2-4EEB-A52A-55E6779A08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20506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B267-29E9-4FDC-B15A-1CDE48629FF1}" type="datetimeFigureOut">
              <a:rPr lang="en-IE" smtClean="0"/>
              <a:t>23/02/2020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75194-E8D2-4EEB-A52A-55E6779A08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60115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B267-29E9-4FDC-B15A-1CDE48629FF1}" type="datetimeFigureOut">
              <a:rPr lang="en-IE" smtClean="0"/>
              <a:t>23/02/2020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75194-E8D2-4EEB-A52A-55E6779A08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01906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A27B267-29E9-4FDC-B15A-1CDE48629FF1}" type="datetimeFigureOut">
              <a:rPr lang="en-IE" smtClean="0"/>
              <a:t>23/02/2020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F375194-E8D2-4EEB-A52A-55E6779A08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97239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  <p:sldLayoutId id="2147483726" r:id="rId14"/>
    <p:sldLayoutId id="2147483727" r:id="rId15"/>
    <p:sldLayoutId id="2147483728" r:id="rId16"/>
    <p:sldLayoutId id="214748372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DE713-F170-42B7-9BA8-63621342D1D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E" dirty="0" err="1"/>
              <a:t>Ancent</a:t>
            </a:r>
            <a:r>
              <a:rPr lang="en-IE" dirty="0"/>
              <a:t> Rome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BFF0D5-B54B-4651-B4FD-077D864E8C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80742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2B9D98C-0D18-4E19-803D-95BD1FBE18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Overview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55807CD-A082-4204-8C68-D6755083F6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Rome was founded around 753 BC.</a:t>
            </a:r>
          </a:p>
          <a:p>
            <a:r>
              <a:rPr lang="en-US" dirty="0"/>
              <a:t>The Roman Empire lasted about 1000 years. </a:t>
            </a:r>
          </a:p>
          <a:p>
            <a:r>
              <a:rPr lang="en-US" dirty="0"/>
              <a:t>The empire grew to control many parts of Europe, Western </a:t>
            </a:r>
            <a:r>
              <a:rPr lang="en-US" dirty="0" err="1"/>
              <a:t>Azia</a:t>
            </a:r>
            <a:r>
              <a:rPr lang="en-US" dirty="0"/>
              <a:t>, and Northern Africa.</a:t>
            </a:r>
          </a:p>
          <a:p>
            <a:r>
              <a:rPr lang="en-US" dirty="0"/>
              <a:t>The Roman Empire fell in 1453 AD. </a:t>
            </a:r>
            <a:endParaRPr lang="en-IE" dirty="0"/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855833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72D74-6C0B-41BB-B835-64AE8043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Key Dates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48D7C-01F7-4BC4-B155-9286F8FC34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E" b="1" dirty="0"/>
              <a:t>510 BC</a:t>
            </a:r>
            <a:r>
              <a:rPr lang="en-IE" dirty="0"/>
              <a:t>: After being ruled by kings for about 240 years, Rome becomes a republic. They had a </a:t>
            </a:r>
            <a:r>
              <a:rPr lang="en-IE" dirty="0" err="1"/>
              <a:t>councill</a:t>
            </a:r>
            <a:r>
              <a:rPr lang="en-IE" dirty="0"/>
              <a:t> known as the senate, with elected senators who appointed someone to rule each year.</a:t>
            </a:r>
          </a:p>
          <a:p>
            <a:r>
              <a:rPr lang="en-IE" b="1" dirty="0"/>
              <a:t>27 BC</a:t>
            </a:r>
            <a:r>
              <a:rPr lang="en-IE" dirty="0"/>
              <a:t>: After about 500 years, Rome becomes an empire with Augustus the first Roman Emperor.</a:t>
            </a:r>
          </a:p>
          <a:p>
            <a:r>
              <a:rPr lang="en-IE" b="1" dirty="0"/>
              <a:t>1453 AD</a:t>
            </a:r>
            <a:r>
              <a:rPr lang="en-IE" dirty="0"/>
              <a:t>: The Eastern Roman Empire (Byzantine Empire) falls to the Ottoman Empire (Ottoman Turks). </a:t>
            </a:r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544580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72D74-6C0B-41BB-B835-64AE8043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People in Rome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48D7C-01F7-4BC4-B155-9286F8FC34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/>
              <a:t>Slaves</a:t>
            </a:r>
          </a:p>
          <a:p>
            <a:r>
              <a:rPr lang="en-IE" dirty="0"/>
              <a:t>Plebeians</a:t>
            </a:r>
          </a:p>
          <a:p>
            <a:r>
              <a:rPr lang="en-IE" dirty="0"/>
              <a:t>Equestrians</a:t>
            </a:r>
          </a:p>
          <a:p>
            <a:r>
              <a:rPr lang="en-IE" dirty="0"/>
              <a:t>Nobles</a:t>
            </a:r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450361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72D74-6C0B-41BB-B835-64AE8043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The Roman Republic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48D7C-01F7-4BC4-B155-9286F8FC34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/>
              <a:t>Founded in 510 BC</a:t>
            </a:r>
          </a:p>
          <a:p>
            <a:r>
              <a:rPr lang="en-IE" dirty="0"/>
              <a:t>What was the function of the senate?</a:t>
            </a:r>
          </a:p>
          <a:p>
            <a:r>
              <a:rPr lang="en-IE" dirty="0"/>
              <a:t>Who could become a senator?</a:t>
            </a:r>
          </a:p>
          <a:p>
            <a:r>
              <a:rPr lang="en-IE" dirty="0"/>
              <a:t>How many senators were there?</a:t>
            </a:r>
          </a:p>
          <a:p>
            <a:r>
              <a:rPr lang="en-IE" dirty="0"/>
              <a:t>How were decisions made?</a:t>
            </a:r>
          </a:p>
          <a:p>
            <a:r>
              <a:rPr lang="en-IE" dirty="0"/>
              <a:t>Responsibilities and privileges</a:t>
            </a:r>
          </a:p>
          <a:p>
            <a:endParaRPr lang="en-IE" dirty="0"/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618355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72D74-6C0B-41BB-B835-64AE8043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Roman Emperors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48D7C-01F7-4BC4-B155-9286F8FC34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/>
              <a:t>The First Emperor</a:t>
            </a:r>
          </a:p>
          <a:p>
            <a:r>
              <a:rPr lang="en-IE" dirty="0"/>
              <a:t>The Emperor and the army </a:t>
            </a:r>
          </a:p>
          <a:p>
            <a:r>
              <a:rPr lang="en-IE" dirty="0"/>
              <a:t>The Emperor and the senate</a:t>
            </a:r>
          </a:p>
          <a:p>
            <a:r>
              <a:rPr lang="en-IE" dirty="0"/>
              <a:t>Was the Emperor a King?</a:t>
            </a:r>
          </a:p>
          <a:p>
            <a:r>
              <a:rPr lang="en-IE" dirty="0"/>
              <a:t>Succession </a:t>
            </a:r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236380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E6EB9-2570-4F99-97F5-28022F59F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In Focus - </a:t>
            </a:r>
            <a:r>
              <a:rPr lang="en-IE" dirty="0" err="1"/>
              <a:t>Aulus</a:t>
            </a:r>
            <a:r>
              <a:rPr lang="en-IE" dirty="0"/>
              <a:t> Vitellius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CC0B9C-8293-478B-A515-145BC46E04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/>
              <a:t>One of three emperors to succeed Nero</a:t>
            </a:r>
          </a:p>
          <a:p>
            <a:r>
              <a:rPr lang="en-IE" dirty="0"/>
              <a:t>Short reign July – December 69 CE</a:t>
            </a:r>
          </a:p>
          <a:p>
            <a:r>
              <a:rPr lang="en-IE" dirty="0"/>
              <a:t>Fail to gain support of armies</a:t>
            </a:r>
          </a:p>
          <a:p>
            <a:pPr marL="0" indent="0">
              <a:buNone/>
            </a:pP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107503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EF067-4C43-4950-960C-C834A206A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In Focus - </a:t>
            </a:r>
            <a:r>
              <a:rPr lang="en-IE" dirty="0" err="1"/>
              <a:t>Antoninus</a:t>
            </a:r>
            <a:r>
              <a:rPr lang="en-IE" dirty="0"/>
              <a:t> Pius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B9CFF4-7EE2-4AA4-9EF8-D7D9031286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/>
              <a:t>136 -161 CE</a:t>
            </a:r>
          </a:p>
          <a:p>
            <a:r>
              <a:rPr lang="en-IE" dirty="0"/>
              <a:t>Nerva–Antonine dynasty</a:t>
            </a:r>
          </a:p>
          <a:p>
            <a:r>
              <a:rPr lang="en-IE" dirty="0"/>
              <a:t>Served as Consul </a:t>
            </a:r>
            <a:r>
              <a:rPr lang="en-IE"/>
              <a:t>under Hadrian</a:t>
            </a:r>
            <a:endParaRPr lang="en-IE" dirty="0"/>
          </a:p>
          <a:p>
            <a:r>
              <a:rPr lang="en-IE" dirty="0"/>
              <a:t>Governor of Asia</a:t>
            </a:r>
          </a:p>
        </p:txBody>
      </p:sp>
    </p:spTree>
    <p:extLst>
      <p:ext uri="{BB962C8B-B14F-4D97-AF65-F5344CB8AC3E}">
        <p14:creationId xmlns:p14="http://schemas.microsoft.com/office/powerpoint/2010/main" val="336488639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EB8F22"/>
      </a:accent1>
      <a:accent2>
        <a:srgbClr val="CD4223"/>
      </a:accent2>
      <a:accent3>
        <a:srgbClr val="A89374"/>
      </a:accent3>
      <a:accent4>
        <a:srgbClr val="83AA67"/>
      </a:accent4>
      <a:accent5>
        <a:srgbClr val="4FA9C1"/>
      </a:accent5>
      <a:accent6>
        <a:srgbClr val="9390AF"/>
      </a:accent6>
      <a:hlink>
        <a:srgbClr val="EC7220"/>
      </a:hlink>
      <a:folHlink>
        <a:srgbClr val="F09355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EBEC8F79-A447-43FC-8E81-85E8468AF3F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5" ma:contentTypeDescription="Create a new document." ma:contentTypeScope="" ma:versionID="f4e9161d2c8507491b2f15eead0d2fd6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dbd9b7126bf5ce43c47060c94d3cc184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 xsi:nil="true"/>
  </documentManagement>
</p:properties>
</file>

<file path=customXml/itemProps1.xml><?xml version="1.0" encoding="utf-8"?>
<ds:datastoreItem xmlns:ds="http://schemas.openxmlformats.org/officeDocument/2006/customXml" ds:itemID="{E9F50CD7-282C-43E2-AECD-6806951A342A}"/>
</file>

<file path=customXml/itemProps2.xml><?xml version="1.0" encoding="utf-8"?>
<ds:datastoreItem xmlns:ds="http://schemas.openxmlformats.org/officeDocument/2006/customXml" ds:itemID="{69A36226-A1D1-494A-AD37-6174D9CF5667}"/>
</file>

<file path=customXml/itemProps3.xml><?xml version="1.0" encoding="utf-8"?>
<ds:datastoreItem xmlns:ds="http://schemas.openxmlformats.org/officeDocument/2006/customXml" ds:itemID="{6B10C258-1D36-4C7A-A0E5-4956757B6283}"/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288</TotalTime>
  <Words>232</Words>
  <PresentationFormat>Widescreen</PresentationFormat>
  <Paragraphs>37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Corbel</vt:lpstr>
      <vt:lpstr>Parallax</vt:lpstr>
      <vt:lpstr>Ancent Rome</vt:lpstr>
      <vt:lpstr>Overview</vt:lpstr>
      <vt:lpstr>Key Dates</vt:lpstr>
      <vt:lpstr>People in Rome</vt:lpstr>
      <vt:lpstr>The Roman Republic</vt:lpstr>
      <vt:lpstr>Roman Emperors</vt:lpstr>
      <vt:lpstr>In Focus - Aulus Vitellius</vt:lpstr>
      <vt:lpstr>In Focus - Antoninus Pius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dcterms:created xsi:type="dcterms:W3CDTF">2020-02-21T13:30:42Z</dcterms:created>
  <dcterms:modified xsi:type="dcterms:W3CDTF">2020-02-23T20:15:37Z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</Properties>
</file>