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5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58" r:id="rId4"/>
    <p:sldId id="264" r:id="rId5"/>
    <p:sldId id="273" r:id="rId6"/>
    <p:sldId id="275" r:id="rId7"/>
    <p:sldId id="259" r:id="rId8"/>
    <p:sldId id="272" r:id="rId9"/>
    <p:sldId id="274" r:id="rId10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Soup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300</c:v>
                </c:pt>
                <c:pt idx="1">
                  <c:v>520</c:v>
                </c:pt>
                <c:pt idx="2" formatCode="General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FB-4676-AAD1-DFDD9A4B98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Curry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650</c:v>
                </c:pt>
                <c:pt idx="1">
                  <c:v>850</c:v>
                </c:pt>
                <c:pt idx="2" formatCode="General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FB-4676-AAD1-DFDD9A4B981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Snacks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Sheet1!$D$2:$D$4</c:f>
              <c:numCache>
                <c:formatCode>#,##0</c:formatCode>
                <c:ptCount val="3"/>
                <c:pt idx="0">
                  <c:v>569</c:v>
                </c:pt>
                <c:pt idx="1">
                  <c:v>423</c:v>
                </c:pt>
                <c:pt idx="2" formatCode="General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FB-4676-AAD1-DFDD9A4B981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Fruit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Term  1</c:v>
                </c:pt>
                <c:pt idx="1">
                  <c:v>Term 2</c:v>
                </c:pt>
                <c:pt idx="2">
                  <c:v>Term 3</c:v>
                </c:pt>
              </c:strCache>
            </c:strRef>
          </c:cat>
          <c:val>
            <c:numRef>
              <c:f>Sheet1!$E$2:$E$4</c:f>
              <c:numCache>
                <c:formatCode>#,##0</c:formatCode>
                <c:ptCount val="3"/>
                <c:pt idx="0">
                  <c:v>550</c:v>
                </c:pt>
                <c:pt idx="1">
                  <c:v>750</c:v>
                </c:pt>
                <c:pt idx="2" formatCode="General">
                  <c:v>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3FB-4676-AAD1-DFDD9A4B98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9794216"/>
        <c:axId val="389794544"/>
      </c:barChart>
      <c:catAx>
        <c:axId val="389794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794544"/>
        <c:crosses val="autoZero"/>
        <c:auto val="1"/>
        <c:lblAlgn val="ctr"/>
        <c:lblOffset val="100"/>
        <c:noMultiLvlLbl val="0"/>
      </c:catAx>
      <c:valAx>
        <c:axId val="389794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794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50161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20962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6374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00365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14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90944-E945-4A55-A794-23E7DB3A29FF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673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50786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67044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75858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616892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62842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92FCF-BDDE-4D33-98ED-E5CC695B6D5C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46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AFCE1-355A-4463-8F1D-31D17FA11E74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8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08F5546-FABA-41F2-B490-907D2BAE27B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E19F5F-C8FF-4055-BF0D-54B7DE67D6D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55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3720-13B4-4B25-9071-5849E9803CA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65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FD47-6AAD-4B67-A695-C38EAFA56668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966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0599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8E6C-13CC-4B73-A321-06F851F78200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85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2E59-B1F2-438A-85FB-3067A24B7E5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68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EF15-4D30-430B-B93D-7C660A9EA9E9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50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7135-0F33-451E-BAB6-CACF6357BBA9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000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35338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333EF-2377-4782-877C-A04BBBD1A1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53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755576" y="2312876"/>
            <a:ext cx="5826719" cy="1646302"/>
          </a:xfrm>
        </p:spPr>
        <p:txBody>
          <a:bodyPr/>
          <a:lstStyle/>
          <a:p>
            <a:r>
              <a:rPr lang="en-US" sz="6000" dirty="0"/>
              <a:t>Research Methods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591780" y="4277394"/>
            <a:ext cx="3922465" cy="807790"/>
          </a:xfrm>
        </p:spPr>
        <p:txBody>
          <a:bodyPr/>
          <a:lstStyle/>
          <a:p>
            <a:r>
              <a:rPr lang="en-US" dirty="0"/>
              <a:t>Group Project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Aims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learn about common research methods</a:t>
            </a:r>
          </a:p>
          <a:p>
            <a:r>
              <a:rPr lang="en-US" dirty="0"/>
              <a:t>To learn about data collection</a:t>
            </a:r>
          </a:p>
          <a:p>
            <a:r>
              <a:rPr lang="en-US" dirty="0"/>
              <a:t>Gather interesting facts </a:t>
            </a:r>
          </a:p>
          <a:p>
            <a:r>
              <a:rPr lang="en-US" dirty="0"/>
              <a:t>Feedback to staff</a:t>
            </a:r>
          </a:p>
          <a:p>
            <a:r>
              <a:rPr lang="en-US" dirty="0"/>
              <a:t>Feedback to Student Council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Methodology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 Survey?</a:t>
            </a:r>
          </a:p>
          <a:p>
            <a:r>
              <a:rPr lang="en-US" dirty="0"/>
              <a:t>Sampling</a:t>
            </a:r>
          </a:p>
          <a:p>
            <a:r>
              <a:rPr lang="en-US" dirty="0"/>
              <a:t>Questionnaires</a:t>
            </a:r>
          </a:p>
          <a:p>
            <a:r>
              <a:rPr lang="en-US" dirty="0"/>
              <a:t>Analyzing information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679798" y="453075"/>
            <a:ext cx="6347713" cy="1320800"/>
          </a:xfrm>
        </p:spPr>
        <p:txBody>
          <a:bodyPr/>
          <a:lstStyle/>
          <a:p>
            <a:r>
              <a:rPr lang="en-US" dirty="0"/>
              <a:t>Survey 1 Results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>
          <a:xfrm>
            <a:off x="539552" y="1930400"/>
            <a:ext cx="5978625" cy="584333"/>
          </a:xfrm>
        </p:spPr>
        <p:txBody>
          <a:bodyPr/>
          <a:lstStyle/>
          <a:p>
            <a:r>
              <a:rPr lang="en-US" dirty="0"/>
              <a:t>Results of sports participation survey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773129E-B53C-4A08-9065-58F4BB6CC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271101"/>
              </p:ext>
            </p:extLst>
          </p:nvPr>
        </p:nvGraphicFramePr>
        <p:xfrm>
          <a:off x="683568" y="3140968"/>
          <a:ext cx="5904656" cy="194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164">
                  <a:extLst>
                    <a:ext uri="{9D8B030D-6E8A-4147-A177-3AD203B41FA5}">
                      <a16:colId xmlns:a16="http://schemas.microsoft.com/office/drawing/2014/main" val="2344934099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2245808720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2268147176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4194791094"/>
                    </a:ext>
                  </a:extLst>
                </a:gridCol>
              </a:tblGrid>
              <a:tr h="388292">
                <a:tc>
                  <a:txBody>
                    <a:bodyPr/>
                    <a:lstStyle/>
                    <a:p>
                      <a:endParaRPr lang="en-I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1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2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3</a:t>
                      </a:r>
                      <a:endParaRPr lang="en-I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203065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Basketball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I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I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48813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Hockey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I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I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8560072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Rugby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435187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Soccer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432719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Participation in Team Sports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1BCE587-496F-4516-937A-F21A40A8B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443436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679798" y="453075"/>
            <a:ext cx="6347713" cy="1320800"/>
          </a:xfrm>
        </p:spPr>
        <p:txBody>
          <a:bodyPr/>
          <a:lstStyle/>
          <a:p>
            <a:r>
              <a:rPr lang="en-US" dirty="0"/>
              <a:t>Survey 2 Results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>
          <a:xfrm>
            <a:off x="539552" y="1930400"/>
            <a:ext cx="5978625" cy="584333"/>
          </a:xfrm>
        </p:spPr>
        <p:txBody>
          <a:bodyPr/>
          <a:lstStyle/>
          <a:p>
            <a:r>
              <a:rPr lang="en-US" dirty="0"/>
              <a:t>Results of canteen sales survey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773129E-B53C-4A08-9065-58F4BB6CC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488439"/>
              </p:ext>
            </p:extLst>
          </p:nvPr>
        </p:nvGraphicFramePr>
        <p:xfrm>
          <a:off x="683568" y="3140968"/>
          <a:ext cx="5904657" cy="194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219">
                  <a:extLst>
                    <a:ext uri="{9D8B030D-6E8A-4147-A177-3AD203B41FA5}">
                      <a16:colId xmlns:a16="http://schemas.microsoft.com/office/drawing/2014/main" val="2344934099"/>
                    </a:ext>
                  </a:extLst>
                </a:gridCol>
                <a:gridCol w="1968219">
                  <a:extLst>
                    <a:ext uri="{9D8B030D-6E8A-4147-A177-3AD203B41FA5}">
                      <a16:colId xmlns:a16="http://schemas.microsoft.com/office/drawing/2014/main" val="2245808720"/>
                    </a:ext>
                  </a:extLst>
                </a:gridCol>
                <a:gridCol w="1968219">
                  <a:extLst>
                    <a:ext uri="{9D8B030D-6E8A-4147-A177-3AD203B41FA5}">
                      <a16:colId xmlns:a16="http://schemas.microsoft.com/office/drawing/2014/main" val="2268147176"/>
                    </a:ext>
                  </a:extLst>
                </a:gridCol>
              </a:tblGrid>
              <a:tr h="388292">
                <a:tc>
                  <a:txBody>
                    <a:bodyPr/>
                    <a:lstStyle/>
                    <a:p>
                      <a:endParaRPr lang="en-I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Term 1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Year 2</a:t>
                      </a:r>
                      <a:endParaRPr lang="en-I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203065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Soup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48813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Curry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8560072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Snacks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4351878"/>
                  </a:ext>
                </a:extLst>
              </a:tr>
              <a:tr h="38829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Fruit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70"/>
                        </a:spcBef>
                        <a:spcAft>
                          <a:spcPts val="800"/>
                        </a:spcAft>
                      </a:pPr>
                      <a:r>
                        <a:rPr lang="en-IE" sz="13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4327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332187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4429173" cy="766415"/>
          </a:xfrm>
        </p:spPr>
        <p:txBody>
          <a:bodyPr/>
          <a:lstStyle/>
          <a:p>
            <a:r>
              <a:rPr lang="en-US" dirty="0"/>
              <a:t>Canteen Survey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9F5F-C8FF-4055-BF0D-54B7DE67D6D6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F4F22C70-6223-4DF4-82E8-EA5F4F7557DA}"/>
              </a:ext>
            </a:extLst>
          </p:cNvPr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731049320"/>
              </p:ext>
            </p:extLst>
          </p:nvPr>
        </p:nvGraphicFramePr>
        <p:xfrm>
          <a:off x="431540" y="1664804"/>
          <a:ext cx="6226460" cy="3871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Participation in Clubs/Committees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>
          <a:xfrm>
            <a:off x="609599" y="2160591"/>
            <a:ext cx="4970513" cy="2024494"/>
          </a:xfrm>
        </p:spPr>
        <p:txBody>
          <a:bodyPr/>
          <a:lstStyle/>
          <a:p>
            <a:r>
              <a:rPr lang="en-US" dirty="0"/>
              <a:t>Coding Club - 25</a:t>
            </a:r>
          </a:p>
          <a:p>
            <a:r>
              <a:rPr lang="en-US" dirty="0"/>
              <a:t>Chess Club - 12</a:t>
            </a:r>
          </a:p>
          <a:p>
            <a:r>
              <a:rPr lang="en-US" dirty="0"/>
              <a:t>Debate Team - 15</a:t>
            </a:r>
          </a:p>
          <a:p>
            <a:r>
              <a:rPr lang="en-US" dirty="0"/>
              <a:t>Science Club - 20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53421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Participation in Clubs/Committees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07944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theme/theme1.xml><?xml version="1.0" encoding="utf-8"?>
<a:theme xmlns:a="http://schemas.openxmlformats.org/drawingml/2006/main" name="Facet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BA3BC6B6-890B-4BAB-B2CA-128DE4E48895}"/>
</file>

<file path=customXml/itemProps2.xml><?xml version="1.0" encoding="utf-8"?>
<ds:datastoreItem xmlns:ds="http://schemas.openxmlformats.org/officeDocument/2006/customXml" ds:itemID="{26DE711E-AA3C-4DE2-96F8-34AF356AD980}"/>
</file>

<file path=customXml/itemProps3.xml><?xml version="1.0" encoding="utf-8"?>
<ds:datastoreItem xmlns:ds="http://schemas.openxmlformats.org/officeDocument/2006/customXml" ds:itemID="{C21DA3A1-2115-4E18-BF70-5F593D6462C1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300</TotalTime>
  <Words>182</Words>
  <PresentationFormat>On-screen Show (4:3)</PresentationFormat>
  <Paragraphs>90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Facet</vt:lpstr>
      <vt:lpstr>Research Methods</vt:lpstr>
      <vt:lpstr>Aims</vt:lpstr>
      <vt:lpstr>Survey Methodology</vt:lpstr>
      <vt:lpstr>Survey 1 Results</vt:lpstr>
      <vt:lpstr>Participation in Team Sports</vt:lpstr>
      <vt:lpstr>Survey 2 Results</vt:lpstr>
      <vt:lpstr>Canteen Survey</vt:lpstr>
      <vt:lpstr>Participation in Clubs/Committees</vt:lpstr>
      <vt:lpstr>Participation in Clubs/Committees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2020-03-03T09:38:40Z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