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6.xml" ContentType="application/vnd.openxmlformats-officedocument.presentationml.slideLayout+xml"/>
  <Override PartName="/ppt/charts/chart1.xml" ContentType="application/vnd.openxmlformats-officedocument.drawingml.chart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handoutMasters/handoutMaster1.xml" ContentType="application/vnd.openxmlformats-officedocument.presentationml.handout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98" r:id="rId1"/>
  </p:sldMasterIdLst>
  <p:notesMasterIdLst>
    <p:notesMasterId r:id="rId11"/>
  </p:notesMasterIdLst>
  <p:handoutMasterIdLst>
    <p:handoutMasterId r:id="rId12"/>
  </p:handoutMasterIdLst>
  <p:sldIdLst>
    <p:sldId id="256" r:id="rId2"/>
    <p:sldId id="269" r:id="rId3"/>
    <p:sldId id="258" r:id="rId4"/>
    <p:sldId id="262" r:id="rId5"/>
    <p:sldId id="259" r:id="rId6"/>
    <p:sldId id="271" r:id="rId7"/>
    <p:sldId id="264" r:id="rId8"/>
    <p:sldId id="267" r:id="rId9"/>
    <p:sldId id="268" r:id="rId10"/>
  </p:sldIdLst>
  <p:sldSz cx="9144000" cy="6858000" type="screen4x3"/>
  <p:notesSz cx="9144000" cy="6858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FFCC"/>
    <a:srgbClr val="CC0000"/>
    <a:srgbClr val="000066"/>
    <a:srgbClr val="FFCC00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1" autoAdjust="0"/>
    <p:restoredTop sz="94571" autoAdjust="0"/>
  </p:normalViewPr>
  <p:slideViewPr>
    <p:cSldViewPr>
      <p:cViewPr varScale="1">
        <p:scale>
          <a:sx n="100" d="100"/>
          <a:sy n="100" d="100"/>
        </p:scale>
        <p:origin x="1308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86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808777429467086"/>
          <c:y val="9.3567251461988299E-2"/>
          <c:w val="0.63479623824451414"/>
          <c:h val="0.70760233918128657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Term 1</c:v>
                </c:pt>
              </c:strCache>
            </c:strRef>
          </c:tx>
          <c:spPr>
            <a:ln w="12700">
              <a:solidFill>
                <a:srgbClr val="FF0000"/>
              </a:solidFill>
              <a:prstDash val="solid"/>
            </a:ln>
          </c:spPr>
          <c:marker>
            <c:symbol val="diamond"/>
            <c:size val="4"/>
            <c:spPr>
              <a:solidFill>
                <a:srgbClr val="FF0000"/>
              </a:solidFill>
              <a:ln>
                <a:solidFill>
                  <a:srgbClr val="FF0000"/>
                </a:solidFill>
                <a:prstDash val="solid"/>
              </a:ln>
            </c:spPr>
          </c:marker>
          <c:cat>
            <c:strRef>
              <c:f>Sheet1!$B$1:$E$1</c:f>
              <c:strCache>
                <c:ptCount val="4"/>
                <c:pt idx="0">
                  <c:v>Soup</c:v>
                </c:pt>
                <c:pt idx="1">
                  <c:v>Curry</c:v>
                </c:pt>
                <c:pt idx="2">
                  <c:v>Snacks</c:v>
                </c:pt>
                <c:pt idx="3">
                  <c:v>Fruit</c:v>
                </c:pt>
              </c:strCache>
            </c:strRef>
          </c:cat>
          <c:val>
            <c:numRef>
              <c:f>Sheet1!$B$2:$E$2</c:f>
              <c:numCache>
                <c:formatCode>#,##0</c:formatCode>
                <c:ptCount val="4"/>
                <c:pt idx="0">
                  <c:v>300</c:v>
                </c:pt>
                <c:pt idx="1">
                  <c:v>650</c:v>
                </c:pt>
                <c:pt idx="2">
                  <c:v>569</c:v>
                </c:pt>
                <c:pt idx="3">
                  <c:v>550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C77-4DE6-8C30-EC456DFAA8C1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Term 2</c:v>
                </c:pt>
              </c:strCache>
            </c:strRef>
          </c:tx>
          <c:spPr>
            <a:ln w="12700">
              <a:solidFill>
                <a:srgbClr val="FFFF00"/>
              </a:solidFill>
              <a:prstDash val="solid"/>
            </a:ln>
          </c:spPr>
          <c:marker>
            <c:symbol val="square"/>
            <c:size val="4"/>
            <c:spPr>
              <a:solidFill>
                <a:srgbClr val="FFFF00"/>
              </a:solidFill>
              <a:ln>
                <a:solidFill>
                  <a:srgbClr val="FFFF00"/>
                </a:solidFill>
                <a:prstDash val="solid"/>
              </a:ln>
            </c:spPr>
          </c:marker>
          <c:cat>
            <c:strRef>
              <c:f>Sheet1!$B$1:$E$1</c:f>
              <c:strCache>
                <c:ptCount val="4"/>
                <c:pt idx="0">
                  <c:v>Soup</c:v>
                </c:pt>
                <c:pt idx="1">
                  <c:v>Curry</c:v>
                </c:pt>
                <c:pt idx="2">
                  <c:v>Snacks</c:v>
                </c:pt>
                <c:pt idx="3">
                  <c:v>Fruit</c:v>
                </c:pt>
              </c:strCache>
            </c:strRef>
          </c:cat>
          <c:val>
            <c:numRef>
              <c:f>Sheet1!$B$3:$E$3</c:f>
              <c:numCache>
                <c:formatCode>#,##0</c:formatCode>
                <c:ptCount val="4"/>
                <c:pt idx="0">
                  <c:v>520</c:v>
                </c:pt>
                <c:pt idx="1">
                  <c:v>850</c:v>
                </c:pt>
                <c:pt idx="2">
                  <c:v>423</c:v>
                </c:pt>
                <c:pt idx="3">
                  <c:v>750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C77-4DE6-8C30-EC456DFAA8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8540464"/>
        <c:axId val="178541024"/>
      </c:lineChart>
      <c:catAx>
        <c:axId val="1785404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00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7854102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78541024"/>
        <c:scaling>
          <c:orientation val="minMax"/>
        </c:scaling>
        <c:delete val="0"/>
        <c:axPos val="l"/>
        <c:majorGridlines>
          <c:spPr>
            <a:ln w="3175">
              <a:solidFill>
                <a:schemeClr val="tx1"/>
              </a:solidFill>
              <a:prstDash val="solid"/>
            </a:ln>
          </c:spPr>
        </c:majorGridlines>
        <c:numFmt formatCode="#,##0" sourceLinked="1"/>
        <c:majorTickMark val="out"/>
        <c:minorTickMark val="none"/>
        <c:tickLblPos val="nextTo"/>
        <c:spPr>
          <a:ln w="3175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00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78540464"/>
        <c:crosses val="autoZero"/>
        <c:crossBetween val="between"/>
      </c:valAx>
      <c:spPr>
        <a:noFill/>
        <a:ln w="12700">
          <a:solidFill>
            <a:schemeClr val="tx1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83855799373040751"/>
          <c:y val="0.34210526315789475"/>
          <c:w val="0.15517241379310345"/>
          <c:h val="0.20760233918128654"/>
        </c:manualLayout>
      </c:layout>
      <c:overlay val="0"/>
      <c:spPr>
        <a:noFill/>
        <a:ln w="3175">
          <a:solidFill>
            <a:schemeClr val="tx1"/>
          </a:solidFill>
          <a:prstDash val="solid"/>
        </a:ln>
      </c:spPr>
      <c:txPr>
        <a:bodyPr/>
        <a:lstStyle/>
        <a:p>
          <a:pPr>
            <a:defRPr sz="1655" b="1" i="0" u="none" strike="noStrike" baseline="0">
              <a:solidFill>
                <a:schemeClr val="tx1"/>
              </a:solidFill>
              <a:latin typeface="Arial"/>
              <a:ea typeface="Arial"/>
              <a:cs typeface="Arial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00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F2C35F-DA15-4107-9BE1-7D7A5089518D}" type="datetimeFigureOut">
              <a:rPr lang="en-US" smtClean="0"/>
              <a:pPr/>
              <a:t>3/7/2020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D07488-A2A3-4F59-B542-C5D82E20FA1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23074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>
              <a:defRPr kumimoji="1" sz="1000" i="1">
                <a:latin typeface="Arial" charset="0"/>
              </a:defRPr>
            </a:lvl1pPr>
          </a:lstStyle>
          <a:p>
            <a:endParaRPr lang="en-US" sz="1200"/>
          </a:p>
        </p:txBody>
      </p:sp>
      <p:sp>
        <p:nvSpPr>
          <p:cNvPr id="2051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518160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algn="r">
              <a:defRPr kumimoji="1" sz="1000" i="1">
                <a:latin typeface="Arial" charset="0"/>
              </a:defRPr>
            </a:lvl1pPr>
          </a:lstStyle>
          <a:p>
            <a:r>
              <a:rPr lang="en-US"/>
              <a:t>07/16/96</a:t>
            </a:r>
            <a:endParaRPr lang="en-US" sz="1200"/>
          </a:p>
        </p:txBody>
      </p:sp>
      <p:sp>
        <p:nvSpPr>
          <p:cNvPr id="2052" name="Rectangle 1028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2857500" y="514350"/>
            <a:ext cx="3429000" cy="2571750"/>
          </a:xfrm>
          <a:prstGeom prst="rect">
            <a:avLst/>
          </a:prstGeom>
          <a:noFill/>
          <a:ln w="12700" cap="sq">
            <a:solidFill>
              <a:schemeClr val="tx1"/>
            </a:solidFill>
            <a:miter lim="800000"/>
            <a:headEnd/>
            <a:tailEnd/>
          </a:ln>
          <a:effectLst/>
        </p:spPr>
      </p:sp>
      <p:sp>
        <p:nvSpPr>
          <p:cNvPr id="2053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219200" y="3257550"/>
            <a:ext cx="67056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54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510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>
              <a:defRPr kumimoji="1" sz="1000" i="1">
                <a:latin typeface="Arial" charset="0"/>
              </a:defRPr>
            </a:lvl1pPr>
          </a:lstStyle>
          <a:p>
            <a:endParaRPr lang="en-US" sz="1200"/>
          </a:p>
        </p:txBody>
      </p:sp>
      <p:sp>
        <p:nvSpPr>
          <p:cNvPr id="2055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1600" y="651510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algn="r">
              <a:defRPr kumimoji="1" sz="1000" i="1">
                <a:latin typeface="Arial" charset="0"/>
              </a:defRPr>
            </a:lvl1pPr>
          </a:lstStyle>
          <a:p>
            <a:r>
              <a:rPr lang="en-US"/>
              <a:t>##</a:t>
            </a: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614088277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07/16/96</a:t>
            </a:r>
            <a:endParaRPr lang="en-US" sz="120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r>
              <a:rPr lang="en-US"/>
              <a:t>##</a:t>
            </a: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11751800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07/16/96</a:t>
            </a:r>
            <a:endParaRPr lang="en-US" sz="12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/>
              <a:t>##</a:t>
            </a: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975111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27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07/16/96</a:t>
            </a:r>
            <a:endParaRPr lang="en-US" sz="1200" i="0"/>
          </a:p>
        </p:txBody>
      </p:sp>
      <p:sp>
        <p:nvSpPr>
          <p:cNvPr id="7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r>
              <a:rPr lang="en-US"/>
              <a:t>##</a:t>
            </a:r>
            <a:endParaRPr lang="en-US" sz="1200" i="0"/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Talk about the new healthy options available in the canteen. If needed, explain the improvements made to date.</a:t>
            </a:r>
          </a:p>
        </p:txBody>
      </p:sp>
    </p:spTree>
    <p:extLst>
      <p:ext uri="{BB962C8B-B14F-4D97-AF65-F5344CB8AC3E}">
        <p14:creationId xmlns:p14="http://schemas.microsoft.com/office/powerpoint/2010/main" val="9515513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07/16/96</a:t>
            </a:r>
            <a:endParaRPr lang="en-US" sz="12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/>
              <a:t>##</a:t>
            </a: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5664892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07/16/96</a:t>
            </a:r>
            <a:endParaRPr lang="en-US" sz="12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/>
              <a:t>##</a:t>
            </a: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40363746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07/16/96</a:t>
            </a:r>
            <a:endParaRPr lang="en-US" sz="12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/>
              <a:t>##</a:t>
            </a: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8718932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07/16/96</a:t>
            </a:r>
            <a:endParaRPr lang="en-US" sz="12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/>
              <a:t>##</a:t>
            </a: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1169318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07/16/96</a:t>
            </a:r>
            <a:endParaRPr lang="en-US" sz="12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/>
              <a:t>##</a:t>
            </a: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3570721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07/16/96</a:t>
            </a:r>
            <a:endParaRPr lang="en-US" sz="12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/>
              <a:t>##</a:t>
            </a: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0044516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90944-E945-4A55-A794-23E7DB3A29FF}" type="datetime1">
              <a:rPr lang="en-US" smtClean="0"/>
              <a:t>3/7/2020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CC0D4-5D24-4C68-9811-EDD7988B466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238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D5DF2-ED6B-48B8-B249-EE578EDD97F7}" type="datetime1">
              <a:rPr lang="en-US" smtClean="0"/>
              <a:t>3/7/2020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2751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BD63F-4A50-4A4A-AC65-2F7E8F6B37F4}" type="datetime1">
              <a:rPr lang="en-US" smtClean="0"/>
              <a:t>3/7/2020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959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C66C3-BFE9-482B-A861-6E1C0B679076}" type="datetime1">
              <a:rPr lang="en-US" smtClean="0"/>
              <a:t>3/7/2020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531845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51673-0841-4872-B9C1-61EA687A4902}" type="datetime1">
              <a:rPr lang="en-US" smtClean="0"/>
              <a:t>3/7/2020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2079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6F713-CC7A-4337-B706-D7D47A0F045F}" type="datetime1">
              <a:rPr lang="en-US" smtClean="0"/>
              <a:t>3/7/2020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216664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3151D-86F7-4E40-856B-9DC62B0C885D}" type="datetime1">
              <a:rPr lang="en-US" smtClean="0"/>
              <a:t>3/7/2020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1160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92FCF-BDDE-4D33-98ED-E5CC695B6D5C}" type="datetime1">
              <a:rPr lang="en-US" smtClean="0"/>
              <a:t>3/7/2020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B8AD5-662C-4B04-883C-FF7FAC3E55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4093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AFCE1-355A-4463-8F1D-31D17FA11E74}" type="datetime1">
              <a:rPr lang="en-US" smtClean="0"/>
              <a:t>3/7/2020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DBEAF-B3EB-4EF6-BBEB-1E77CA639D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5890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182688" y="2017713"/>
            <a:ext cx="7772400" cy="4114800"/>
          </a:xfrm>
        </p:spPr>
        <p:txBody>
          <a:bodyPr/>
          <a:lstStyle/>
          <a:p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08F5546-FABA-41F2-B490-907D2BAE27B2}" type="datetime1">
              <a:rPr lang="en-US" smtClean="0"/>
              <a:t>3/7/2020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8E19F5F-C8FF-4055-BF0D-54B7DE67D6D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421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E3720-13B4-4B25-9071-5849E9803CA2}" type="datetime1">
              <a:rPr lang="en-US" smtClean="0"/>
              <a:t>3/7/2020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39367-A0D0-47BC-8779-7BA4951AE6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556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3FD47-6AAD-4B67-A695-C38EAFA56668}" type="datetime1">
              <a:rPr lang="en-US" smtClean="0"/>
              <a:t>3/7/2020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7B99A-F444-4058-9CE1-4745EE7F7B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9770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81BA3-95BF-4869-B3F9-B5155D33B151}" type="datetime1">
              <a:rPr lang="en-US" smtClean="0"/>
              <a:t>3/7/2020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A09A-A3DB-4AAF-A571-85DDCD9710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9515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58E6C-13CC-4B73-A321-06F851F78200}" type="datetime1">
              <a:rPr lang="en-US" smtClean="0"/>
              <a:t>3/7/2020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5B4B5-DBAE-4C5A-A237-52AD55FCF7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051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52E59-B1F2-438A-85FB-3067A24B7E5E}" type="datetime1">
              <a:rPr lang="en-US" smtClean="0"/>
              <a:t>3/7/2020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DB3D1-97BB-4922-B3DA-C0F87F3881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936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EEF15-4D30-430B-B93D-7C660A9EA9E9}" type="datetime1">
              <a:rPr lang="en-US" smtClean="0"/>
              <a:t>3/7/2020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1DEA2-8F74-4A7F-B1A5-1CE18EB907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602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37135-0F33-451E-BAB6-CACF6357BBA9}" type="datetime1">
              <a:rPr lang="en-US" smtClean="0"/>
              <a:t>3/7/2020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B46BA-16D8-4C56-AB5D-4DE0FE3D55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7260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7B13D-9090-437B-B26B-EBCB0C659BDA}" type="datetime1">
              <a:rPr lang="en-US" smtClean="0"/>
              <a:t>3/7/2020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D2BD2-628F-4969-BB59-CB988EA0098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742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7B3333EF-2377-4782-877C-A04BBBD1A1EE}" type="datetime1">
              <a:rPr lang="en-US" smtClean="0"/>
              <a:t>3/7/2020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6BED1D99-226F-413E-B5B6-AE0F262EF7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48794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  <p:sldLayoutId id="2147483712" r:id="rId14"/>
    <p:sldLayoutId id="2147483713" r:id="rId15"/>
    <p:sldLayoutId id="2147483714" r:id="rId16"/>
    <p:sldLayoutId id="2147483715" r:id="rId17"/>
    <p:sldLayoutId id="2147483716" r:id="rId18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Rectangle 7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Student Council</a:t>
            </a: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373904" y="3825044"/>
            <a:ext cx="5974693" cy="1537410"/>
          </a:xfrm>
        </p:spPr>
        <p:txBody>
          <a:bodyPr/>
          <a:lstStyle/>
          <a:p>
            <a:r>
              <a:rPr lang="en-US" dirty="0"/>
              <a:t>Annual Review Meeting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CC0D4-5D24-4C68-9811-EDD7988B466F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ransition advTm="0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Agenda</a:t>
            </a:r>
          </a:p>
        </p:txBody>
      </p:sp>
      <p:sp>
        <p:nvSpPr>
          <p:cNvPr id="18435" name="Rectangle 102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Welcome and Introductions</a:t>
            </a:r>
          </a:p>
          <a:p>
            <a:r>
              <a:rPr lang="en-US" dirty="0"/>
              <a:t>Our Mission</a:t>
            </a:r>
          </a:p>
          <a:p>
            <a:r>
              <a:rPr lang="en-US" dirty="0"/>
              <a:t>Highlights of past year</a:t>
            </a:r>
          </a:p>
          <a:p>
            <a:r>
              <a:rPr lang="en-US" dirty="0"/>
              <a:t>Prior Goals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39367-A0D0-47BC-8779-7BA4951AE684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utoUpdateAnimBg="0"/>
      <p:bldP spid="18435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Highlights of Past Year</a:t>
            </a:r>
          </a:p>
        </p:txBody>
      </p:sp>
      <p:sp>
        <p:nvSpPr>
          <p:cNvPr id="6152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Exchange Program</a:t>
            </a:r>
          </a:p>
          <a:p>
            <a:r>
              <a:rPr lang="en-US" dirty="0"/>
              <a:t>Student Canteen improvements</a:t>
            </a:r>
          </a:p>
          <a:p>
            <a:r>
              <a:rPr lang="en-US" dirty="0"/>
              <a:t>Added 2 new committees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39367-A0D0-47BC-8779-7BA4951AE684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 autoUpdateAnimBg="0"/>
      <p:bldP spid="6152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9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Review of Prior Goals</a:t>
            </a:r>
          </a:p>
        </p:txBody>
      </p:sp>
      <p:sp>
        <p:nvSpPr>
          <p:cNvPr id="10250" name="Rectangle 10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Inform</a:t>
            </a:r>
          </a:p>
          <a:p>
            <a:pPr lvl="1"/>
            <a:r>
              <a:rPr lang="en-US" dirty="0"/>
              <a:t>Newsletter improvements</a:t>
            </a:r>
          </a:p>
          <a:p>
            <a:r>
              <a:rPr lang="en-US" dirty="0"/>
              <a:t>Support</a:t>
            </a:r>
          </a:p>
          <a:p>
            <a:pPr lvl="1"/>
            <a:r>
              <a:rPr lang="en-US" dirty="0"/>
              <a:t> Expand student spaces</a:t>
            </a:r>
          </a:p>
          <a:p>
            <a:r>
              <a:rPr lang="en-US" dirty="0"/>
              <a:t>Develop</a:t>
            </a:r>
          </a:p>
          <a:p>
            <a:pPr lvl="1"/>
            <a:r>
              <a:rPr lang="en-US" dirty="0"/>
              <a:t>Activities for the exchange program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39367-A0D0-47BC-8779-7BA4951AE684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2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2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9" grpId="0" autoUpdateAnimBg="0"/>
      <p:bldP spid="10250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Canteen Sales</a:t>
            </a:r>
          </a:p>
        </p:txBody>
      </p:sp>
      <p:graphicFrame>
        <p:nvGraphicFramePr>
          <p:cNvPr id="5" name="Object 9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424256614"/>
              </p:ext>
            </p:extLst>
          </p:nvPr>
        </p:nvGraphicFramePr>
        <p:xfrm>
          <a:off x="366711" y="1556792"/>
          <a:ext cx="7737477" cy="41439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19F5F-C8FF-4055-BF0D-54B7DE67D6D6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Exchange Overview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533400"/>
            <a:ext cx="8359080" cy="3810000"/>
          </a:xfrm>
        </p:spPr>
        <p:txBody>
          <a:bodyPr/>
          <a:lstStyle/>
          <a:p>
            <a:pPr marL="0" indent="0">
              <a:lnSpc>
                <a:spcPct val="150000"/>
              </a:lnSpc>
              <a:buFont typeface="Wingdings" pitchFamily="2" charset="2"/>
              <a:buNone/>
            </a:pPr>
            <a:r>
              <a:rPr lang="en-US" dirty="0"/>
              <a:t>Last year, there was an increase in the number of exchange students attending our school. We received a lot of positive feedback from the students. We also received several suggestions about how the exchange experience could be improved. The student council has a key role to play in supporting exchange students.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39367-A0D0-47BC-8779-7BA4951AE684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Activities and Clubs</a:t>
            </a:r>
          </a:p>
        </p:txBody>
      </p:sp>
      <p:sp>
        <p:nvSpPr>
          <p:cNvPr id="12296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I.T. Club</a:t>
            </a:r>
          </a:p>
          <a:p>
            <a:r>
              <a:rPr lang="en-US" dirty="0"/>
              <a:t>Gymnastics</a:t>
            </a:r>
          </a:p>
          <a:p>
            <a:r>
              <a:rPr lang="en-US" dirty="0"/>
              <a:t>Chess Club</a:t>
            </a:r>
          </a:p>
          <a:p>
            <a:r>
              <a:rPr lang="en-US" dirty="0"/>
              <a:t>Basketball Team</a:t>
            </a:r>
          </a:p>
          <a:p>
            <a:r>
              <a:rPr lang="en-US" dirty="0"/>
              <a:t>Debate Team</a:t>
            </a:r>
          </a:p>
          <a:p>
            <a:r>
              <a:rPr lang="en-US" dirty="0"/>
              <a:t>Science Club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39367-A0D0-47BC-8779-7BA4951AE684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2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2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2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2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 autoUpdateAnimBg="0"/>
      <p:bldP spid="12296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Goals for THIS SEMESTER</a:t>
            </a:r>
          </a:p>
        </p:txBody>
      </p:sp>
      <p:sp>
        <p:nvSpPr>
          <p:cNvPr id="15368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Trip Abroad</a:t>
            </a:r>
          </a:p>
          <a:p>
            <a:r>
              <a:rPr lang="en-US" dirty="0"/>
              <a:t>Charity goals</a:t>
            </a:r>
          </a:p>
          <a:p>
            <a:r>
              <a:rPr lang="en-US" dirty="0"/>
              <a:t>Other key efforts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39367-A0D0-47BC-8779-7BA4951AE684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7" grpId="0" autoUpdateAnimBg="0"/>
      <p:bldP spid="15368" grpId="0" build="p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Summary</a:t>
            </a:r>
          </a:p>
        </p:txBody>
      </p:sp>
      <p:sp>
        <p:nvSpPr>
          <p:cNvPr id="16392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Summarize key successes/challenges</a:t>
            </a:r>
          </a:p>
          <a:p>
            <a:r>
              <a:rPr lang="en-US"/>
              <a:t>Reiterate key goals</a:t>
            </a:r>
          </a:p>
          <a:p>
            <a:r>
              <a:rPr lang="en-US"/>
              <a:t>Thanks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39367-A0D0-47BC-8779-7BA4951AE684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3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 autoUpdateAnimBg="0"/>
      <p:bldP spid="16392" grpId="0" build="p" autoUpdateAnimBg="0"/>
    </p:bldLst>
  </p:timing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DF4EC498C64342AC9FFF5E49389742" ma:contentTypeVersion="25" ma:contentTypeDescription="Create a new document." ma:contentTypeScope="" ma:versionID="f4e9161d2c8507491b2f15eead0d2fd6">
  <xsd:schema xmlns:xsd="http://www.w3.org/2001/XMLSchema" xmlns:xs="http://www.w3.org/2001/XMLSchema" xmlns:p="http://schemas.microsoft.com/office/2006/metadata/properties" xmlns:ns2="1512afc9-94c8-40ab-90ed-fb743d540713" xmlns:ns3="0e6f99f1-db46-4f19-aa00-24f23130e5ff" targetNamespace="http://schemas.microsoft.com/office/2006/metadata/properties" ma:root="true" ma:fieldsID="dbd9b7126bf5ce43c47060c94d3cc184" ns2:_="" ns3:_="">
    <xsd:import namespace="1512afc9-94c8-40ab-90ed-fb743d540713"/>
    <xsd:import namespace="0e6f99f1-db46-4f19-aa00-24f23130e5ff"/>
    <xsd:element name="properties">
      <xsd:complexType>
        <xsd:sequence>
          <xsd:element name="documentManagement">
            <xsd:complexType>
              <xsd:all>
                <xsd:element ref="ns2:m88c900b173e45f398177d35e2274d2a" minOccurs="0"/>
                <xsd:element ref="ns2:hc79317cc02c40cca9cdc9b7fa77336b" minOccurs="0"/>
                <xsd:element ref="ns2:TaxCatchAll" minOccurs="0"/>
                <xsd:element ref="ns3:MediaServiceMetadata" minOccurs="0"/>
                <xsd:element ref="ns3:MediaServiceFastMetadata" minOccurs="0"/>
                <xsd:element ref="ns2:SharedWithUsers" minOccurs="0"/>
                <xsd:element ref="ns2:SharedWithDetail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12afc9-94c8-40ab-90ed-fb743d540713" elementFormDefault="qualified">
    <xsd:import namespace="http://schemas.microsoft.com/office/2006/documentManagement/types"/>
    <xsd:import namespace="http://schemas.microsoft.com/office/infopath/2007/PartnerControls"/>
    <xsd:element name="m88c900b173e45f398177d35e2274d2a" ma:index="5" nillable="true" ma:displayName="Module_0" ma:hidden="true" ma:internalName="m88c900b173e45f398177d35e2274d2a" ma:readOnly="false">
      <xsd:simpleType>
        <xsd:restriction base="dms:Note"/>
      </xsd:simpleType>
    </xsd:element>
    <xsd:element name="hc79317cc02c40cca9cdc9b7fa77336b" ma:index="7" nillable="true" ma:displayName="QA Doc Type_0" ma:hidden="true" ma:internalName="hc79317cc02c40cca9cdc9b7fa77336b" ma:readOnly="false">
      <xsd:simpleType>
        <xsd:restriction base="dms:Note"/>
      </xsd:simpleType>
    </xsd:element>
    <xsd:element name="TaxCatchAll" ma:index="12" nillable="true" ma:displayName="Taxonomy Catch All Column" ma:hidden="true" ma:list="{0b656ff6-acc7-46b4-b4fb-5002a551ad93}" ma:internalName="TaxCatchAll" ma:showField="CatchAllData" ma:web="1512afc9-94c8-40ab-90ed-fb743d54071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6f99f1-db46-4f19-aa00-24f23130e5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5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8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88c900b173e45f398177d35e2274d2a xmlns="1512afc9-94c8-40ab-90ed-fb743d540713" xsi:nil="true"/>
    <hc79317cc02c40cca9cdc9b7fa77336b xmlns="1512afc9-94c8-40ab-90ed-fb743d540713" xsi:nil="true"/>
    <TaxCatchAll xmlns="1512afc9-94c8-40ab-90ed-fb743d540713" xsi:nil="true"/>
  </documentManagement>
</p:properties>
</file>

<file path=customXml/itemProps1.xml><?xml version="1.0" encoding="utf-8"?>
<ds:datastoreItem xmlns:ds="http://schemas.openxmlformats.org/officeDocument/2006/customXml" ds:itemID="{D174AB6C-B9C9-406F-A861-9CD9E05CA560}"/>
</file>

<file path=customXml/itemProps2.xml><?xml version="1.0" encoding="utf-8"?>
<ds:datastoreItem xmlns:ds="http://schemas.openxmlformats.org/officeDocument/2006/customXml" ds:itemID="{8C153284-9BB2-4702-936F-7C9CD9FB5F88}"/>
</file>

<file path=customXml/itemProps3.xml><?xml version="1.0" encoding="utf-8"?>
<ds:datastoreItem xmlns:ds="http://schemas.openxmlformats.org/officeDocument/2006/customXml" ds:itemID="{F6967E61-B378-4F46-AD03-7C3703A5B737}"/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227</TotalTime>
  <Words>194</Words>
  <PresentationFormat>On-screen Show (4:3)</PresentationFormat>
  <Paragraphs>64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Century Gothic</vt:lpstr>
      <vt:lpstr>Tahoma</vt:lpstr>
      <vt:lpstr>Times New Roman</vt:lpstr>
      <vt:lpstr>Wingdings</vt:lpstr>
      <vt:lpstr>Wingdings 3</vt:lpstr>
      <vt:lpstr>Slice</vt:lpstr>
      <vt:lpstr>Student Council</vt:lpstr>
      <vt:lpstr>Agenda</vt:lpstr>
      <vt:lpstr>Highlights of Past Year</vt:lpstr>
      <vt:lpstr>Review of Prior Goals</vt:lpstr>
      <vt:lpstr>Canteen Sales</vt:lpstr>
      <vt:lpstr>Exchange Overview</vt:lpstr>
      <vt:lpstr>Activities and Clubs</vt:lpstr>
      <vt:lpstr>Goals for THIS SEMESTER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ICDL Foundation</dc:creator>
  <cp:lastPrinted>1996-12-09T16:11:54Z</cp:lastPrinted>
  <dcterms:created xsi:type="dcterms:W3CDTF">1996-12-05T15:14:54Z</dcterms:created>
  <dcterms:modified xsi:type="dcterms:W3CDTF">2020-03-07T16:21:19Z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0x010100EADF4EC498C64342AC9FFF5E49389742</vt:lpwstr>
  </property>
</Properties>
</file>