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style3.xml" ContentType="application/vnd.ms-office.chartstyle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theme/theme3.xml" ContentType="application/vnd.openxmlformats-officedocument.them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charts/colors3.xml" ContentType="application/vnd.ms-office.chartcolorstyl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55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9" r:id="rId3"/>
    <p:sldId id="258" r:id="rId4"/>
    <p:sldId id="264" r:id="rId5"/>
    <p:sldId id="273" r:id="rId6"/>
    <p:sldId id="275" r:id="rId7"/>
    <p:sldId id="259" r:id="rId8"/>
    <p:sldId id="276" r:id="rId9"/>
    <p:sldId id="274" r:id="rId10"/>
    <p:sldId id="277" r:id="rId11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571" autoAdjust="0"/>
  </p:normalViewPr>
  <p:slideViewPr>
    <p:cSldViewPr>
      <p:cViewPr varScale="1">
        <p:scale>
          <a:sx n="100" d="100"/>
          <a:sy n="100" d="100"/>
        </p:scale>
        <p:origin x="58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Year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Basketball</c:v>
                </c:pt>
                <c:pt idx="1">
                  <c:v>Hockey</c:v>
                </c:pt>
                <c:pt idx="2">
                  <c:v>Rugby</c:v>
                </c:pt>
                <c:pt idx="3">
                  <c:v>Soccer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44</c:v>
                </c:pt>
                <c:pt idx="1">
                  <c:v>22</c:v>
                </c:pt>
                <c:pt idx="2">
                  <c:v>33</c:v>
                </c:pt>
                <c:pt idx="3">
                  <c:v>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D62-4922-A186-090ECD91958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Year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Basketball</c:v>
                </c:pt>
                <c:pt idx="1">
                  <c:v>Hockey</c:v>
                </c:pt>
                <c:pt idx="2">
                  <c:v>Rugby</c:v>
                </c:pt>
                <c:pt idx="3">
                  <c:v>Soccer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38</c:v>
                </c:pt>
                <c:pt idx="1">
                  <c:v>22</c:v>
                </c:pt>
                <c:pt idx="2">
                  <c:v>30</c:v>
                </c:pt>
                <c:pt idx="3">
                  <c:v>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D62-4922-A186-090ECD91958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Year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Basketball</c:v>
                </c:pt>
                <c:pt idx="1">
                  <c:v>Hockey</c:v>
                </c:pt>
                <c:pt idx="2">
                  <c:v>Rugby</c:v>
                </c:pt>
                <c:pt idx="3">
                  <c:v>Soccer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22</c:v>
                </c:pt>
                <c:pt idx="1">
                  <c:v>30</c:v>
                </c:pt>
                <c:pt idx="2">
                  <c:v>24</c:v>
                </c:pt>
                <c:pt idx="3">
                  <c:v>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D62-4922-A186-090ECD9195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94747344"/>
        <c:axId val="494754232"/>
      </c:lineChart>
      <c:catAx>
        <c:axId val="494747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4754232"/>
        <c:crosses val="autoZero"/>
        <c:auto val="1"/>
        <c:lblAlgn val="ctr"/>
        <c:lblOffset val="100"/>
        <c:noMultiLvlLbl val="0"/>
      </c:catAx>
      <c:valAx>
        <c:axId val="494754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4747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Soup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Term  1</c:v>
                </c:pt>
                <c:pt idx="1">
                  <c:v>Term 2</c:v>
                </c:pt>
                <c:pt idx="2">
                  <c:v>Term 3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300</c:v>
                </c:pt>
                <c:pt idx="1">
                  <c:v>520</c:v>
                </c:pt>
                <c:pt idx="2" formatCode="General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FB-4676-AAD1-DFDD9A4B981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Curry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Term  1</c:v>
                </c:pt>
                <c:pt idx="1">
                  <c:v>Term 2</c:v>
                </c:pt>
                <c:pt idx="2">
                  <c:v>Term 3</c:v>
                </c:pt>
              </c:strCache>
            </c:strRef>
          </c:cat>
          <c:val>
            <c:numRef>
              <c:f>Sheet1!$C$2:$C$4</c:f>
              <c:numCache>
                <c:formatCode>#,##0</c:formatCode>
                <c:ptCount val="3"/>
                <c:pt idx="0">
                  <c:v>650</c:v>
                </c:pt>
                <c:pt idx="1">
                  <c:v>850</c:v>
                </c:pt>
                <c:pt idx="2" formatCode="General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FB-4676-AAD1-DFDD9A4B981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Snacks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Term  1</c:v>
                </c:pt>
                <c:pt idx="1">
                  <c:v>Term 2</c:v>
                </c:pt>
                <c:pt idx="2">
                  <c:v>Term 3</c:v>
                </c:pt>
              </c:strCache>
            </c:strRef>
          </c:cat>
          <c:val>
            <c:numRef>
              <c:f>Sheet1!$D$2:$D$4</c:f>
              <c:numCache>
                <c:formatCode>#,##0</c:formatCode>
                <c:ptCount val="3"/>
                <c:pt idx="0">
                  <c:v>569</c:v>
                </c:pt>
                <c:pt idx="1">
                  <c:v>423</c:v>
                </c:pt>
                <c:pt idx="2" formatCode="General">
                  <c:v>101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3FB-4676-AAD1-DFDD9A4B981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Fruit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Term  1</c:v>
                </c:pt>
                <c:pt idx="1">
                  <c:v>Term 2</c:v>
                </c:pt>
                <c:pt idx="2">
                  <c:v>Term 3</c:v>
                </c:pt>
              </c:strCache>
            </c:strRef>
          </c:cat>
          <c:val>
            <c:numRef>
              <c:f>Sheet1!$E$2:$E$4</c:f>
              <c:numCache>
                <c:formatCode>#,##0</c:formatCode>
                <c:ptCount val="3"/>
                <c:pt idx="0">
                  <c:v>550</c:v>
                </c:pt>
                <c:pt idx="1">
                  <c:v>750</c:v>
                </c:pt>
                <c:pt idx="2" formatCode="General">
                  <c:v>222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3FB-4676-AAD1-DFDD9A4B98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89794216"/>
        <c:axId val="389794544"/>
      </c:barChart>
      <c:catAx>
        <c:axId val="389794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9794544"/>
        <c:crosses val="autoZero"/>
        <c:auto val="1"/>
        <c:lblAlgn val="ctr"/>
        <c:lblOffset val="100"/>
        <c:noMultiLvlLbl val="0"/>
      </c:catAx>
      <c:valAx>
        <c:axId val="3897945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9794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E"/>
              <a:t>Club Membership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Year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6000"/>
                    <a:lumMod val="100000"/>
                  </a:schemeClr>
                </a:gs>
                <a:gs pos="78000">
                  <a:schemeClr val="accent1">
                    <a:shade val="94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cat>
            <c:strRef>
              <c:f>Sheet1!$A$2:$A$5</c:f>
              <c:strCache>
                <c:ptCount val="4"/>
                <c:pt idx="0">
                  <c:v>Coding Club</c:v>
                </c:pt>
                <c:pt idx="1">
                  <c:v>Chess Club</c:v>
                </c:pt>
                <c:pt idx="2">
                  <c:v>Debate Team</c:v>
                </c:pt>
                <c:pt idx="3">
                  <c:v>Science Club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55</c:v>
                </c:pt>
                <c:pt idx="1">
                  <c:v>25</c:v>
                </c:pt>
                <c:pt idx="2">
                  <c:v>12</c:v>
                </c:pt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B5-4E9C-9503-E5A59D7679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Year 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6000"/>
                    <a:lumMod val="100000"/>
                  </a:schemeClr>
                </a:gs>
                <a:gs pos="78000">
                  <a:schemeClr val="accent2">
                    <a:shade val="94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cat>
            <c:strRef>
              <c:f>Sheet1!$A$2:$A$5</c:f>
              <c:strCache>
                <c:ptCount val="4"/>
                <c:pt idx="0">
                  <c:v>Coding Club</c:v>
                </c:pt>
                <c:pt idx="1">
                  <c:v>Chess Club</c:v>
                </c:pt>
                <c:pt idx="2">
                  <c:v>Debate Team</c:v>
                </c:pt>
                <c:pt idx="3">
                  <c:v>Science Club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52</c:v>
                </c:pt>
                <c:pt idx="1">
                  <c:v>22</c:v>
                </c:pt>
                <c:pt idx="2">
                  <c:v>17</c:v>
                </c:pt>
                <c:pt idx="3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B5-4E9C-9503-E5A59D7679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Year 3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6000"/>
                    <a:lumMod val="100000"/>
                  </a:schemeClr>
                </a:gs>
                <a:gs pos="78000">
                  <a:schemeClr val="accent3">
                    <a:shade val="94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cat>
            <c:strRef>
              <c:f>Sheet1!$A$2:$A$5</c:f>
              <c:strCache>
                <c:ptCount val="4"/>
                <c:pt idx="0">
                  <c:v>Coding Club</c:v>
                </c:pt>
                <c:pt idx="1">
                  <c:v>Chess Club</c:v>
                </c:pt>
                <c:pt idx="2">
                  <c:v>Debate Team</c:v>
                </c:pt>
                <c:pt idx="3">
                  <c:v>Science Club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22</c:v>
                </c:pt>
                <c:pt idx="3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CB5-4E9C-9503-E5A59D7679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76934592"/>
        <c:axId val="576935248"/>
        <c:axId val="0"/>
      </c:bar3DChart>
      <c:catAx>
        <c:axId val="576934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6935248"/>
        <c:crosses val="autoZero"/>
        <c:auto val="1"/>
        <c:lblAlgn val="ctr"/>
        <c:lblOffset val="100"/>
        <c:noMultiLvlLbl val="0"/>
      </c:catAx>
      <c:valAx>
        <c:axId val="576935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6934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2C35F-DA15-4107-9BE1-7D7A5089518D}" type="datetimeFigureOut">
              <a:rPr lang="en-US" smtClean="0"/>
              <a:pPr/>
              <a:t>3/3/2020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07488-A2A3-4F59-B542-C5D82E20FA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2307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2052" name="Rectangle 1028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57550"/>
            <a:ext cx="67056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140882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75180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751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27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 dirty="0"/>
              <a:t>07/16/96</a:t>
            </a:r>
            <a:endParaRPr lang="en-US" sz="1200" i="0" dirty="0"/>
          </a:p>
        </p:txBody>
      </p:sp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 dirty="0"/>
              <a:t>##</a:t>
            </a:r>
            <a:endParaRPr lang="en-US" sz="1200" i="0" dirty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the new healthy options available in the canteen. If needed, explain the improvements made to date.</a:t>
            </a:r>
          </a:p>
        </p:txBody>
      </p:sp>
    </p:spTree>
    <p:extLst>
      <p:ext uri="{BB962C8B-B14F-4D97-AF65-F5344CB8AC3E}">
        <p14:creationId xmlns:p14="http://schemas.microsoft.com/office/powerpoint/2010/main" val="951551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16931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50161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2209625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36374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342576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97114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90944-E945-4A55-A794-23E7DB3A29FF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C0D4-5D24-4C68-9811-EDD7988B466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673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50786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167044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758583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06168922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628420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92FCF-BDDE-4D33-98ED-E5CC695B6D5C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B8AD5-662C-4B04-883C-FF7FAC3E551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462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AFCE1-355A-4463-8F1D-31D17FA11E74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DBEAF-B3EB-4EF6-BBEB-1E77CA639D3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48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08F5546-FABA-41F2-B490-907D2BAE27B2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8E19F5F-C8FF-4055-BF0D-54B7DE67D6D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555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3720-13B4-4B25-9071-5849E9803CA2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65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FD47-6AAD-4B67-A695-C38EAFA56668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B99A-F444-4058-9CE1-4745EE7F7B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966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305991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8E6C-13CC-4B73-A321-06F851F78200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4B5-DBAE-4C5A-A237-52AD55FCF7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855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52E59-B1F2-438A-85FB-3067A24B7E5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B3D1-97BB-4922-B3DA-C0F87F3881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68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EEF15-4D30-430B-B93D-7C660A9EA9E9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1DEA2-8F74-4A7F-B1A5-1CE18EB907C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509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7135-0F33-451E-BAB6-CACF6357BBA9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46BA-16D8-4C56-AB5D-4DE0FE3D55D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000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35338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333EF-2377-4782-877C-A04BBBD1A1E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53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755576" y="2312876"/>
            <a:ext cx="5826719" cy="1646302"/>
          </a:xfrm>
        </p:spPr>
        <p:txBody>
          <a:bodyPr/>
          <a:lstStyle/>
          <a:p>
            <a:r>
              <a:rPr lang="en-US" sz="6000" dirty="0"/>
              <a:t>Research Methods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2591780" y="4277394"/>
            <a:ext cx="3922465" cy="807790"/>
          </a:xfrm>
        </p:spPr>
        <p:txBody>
          <a:bodyPr/>
          <a:lstStyle/>
          <a:p>
            <a:r>
              <a:rPr lang="en-US" dirty="0"/>
              <a:t>Group Project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C0D4-5D24-4C68-9811-EDD7988B466F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ransition advTm="0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0BC8F-29D9-4BE0-B77E-8A7EDD395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Conclusions</a:t>
            </a:r>
            <a:br>
              <a:rPr lang="en-IE" dirty="0"/>
            </a:b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B354C9-1AE2-4236-9C83-84305ECE73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E94B1F-9886-4870-B68E-B3D2058D9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219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Aims</a:t>
            </a:r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learn about common research methods</a:t>
            </a:r>
          </a:p>
          <a:p>
            <a:r>
              <a:rPr lang="en-US" dirty="0"/>
              <a:t>To learn about data collection</a:t>
            </a:r>
          </a:p>
          <a:p>
            <a:r>
              <a:rPr lang="en-US" dirty="0"/>
              <a:t>Gather interesting facts </a:t>
            </a:r>
          </a:p>
          <a:p>
            <a:r>
              <a:rPr lang="en-US" dirty="0"/>
              <a:t>Feedback to staff</a:t>
            </a:r>
          </a:p>
          <a:p>
            <a:r>
              <a:rPr lang="en-US" dirty="0"/>
              <a:t>Feedback to Student Council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Survey Methodology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a Survey?</a:t>
            </a:r>
          </a:p>
          <a:p>
            <a:r>
              <a:rPr lang="en-US" dirty="0"/>
              <a:t>Sampling</a:t>
            </a:r>
          </a:p>
          <a:p>
            <a:r>
              <a:rPr lang="en-US" dirty="0"/>
              <a:t>Questionnaires</a:t>
            </a:r>
          </a:p>
          <a:p>
            <a:r>
              <a:rPr lang="en-US" dirty="0"/>
              <a:t>Analyzing information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utoUpdateAnimBg="0"/>
      <p:bldP spid="6152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>
          <a:xfrm>
            <a:off x="679798" y="453075"/>
            <a:ext cx="6347713" cy="1320800"/>
          </a:xfrm>
        </p:spPr>
        <p:txBody>
          <a:bodyPr/>
          <a:lstStyle/>
          <a:p>
            <a:r>
              <a:rPr lang="en-US" dirty="0"/>
              <a:t>Survey 1 Results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>
          <a:xfrm>
            <a:off x="539552" y="1930400"/>
            <a:ext cx="5978625" cy="584333"/>
          </a:xfrm>
        </p:spPr>
        <p:txBody>
          <a:bodyPr/>
          <a:lstStyle/>
          <a:p>
            <a:r>
              <a:rPr lang="en-US" dirty="0"/>
              <a:t>Results of sports participation survey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F773129E-B53C-4A08-9065-58F4BB6CC3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964755"/>
              </p:ext>
            </p:extLst>
          </p:nvPr>
        </p:nvGraphicFramePr>
        <p:xfrm>
          <a:off x="683568" y="3140968"/>
          <a:ext cx="5904656" cy="1941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164">
                  <a:extLst>
                    <a:ext uri="{9D8B030D-6E8A-4147-A177-3AD203B41FA5}">
                      <a16:colId xmlns:a16="http://schemas.microsoft.com/office/drawing/2014/main" val="2344934099"/>
                    </a:ext>
                  </a:extLst>
                </a:gridCol>
                <a:gridCol w="1476164">
                  <a:extLst>
                    <a:ext uri="{9D8B030D-6E8A-4147-A177-3AD203B41FA5}">
                      <a16:colId xmlns:a16="http://schemas.microsoft.com/office/drawing/2014/main" val="2245808720"/>
                    </a:ext>
                  </a:extLst>
                </a:gridCol>
                <a:gridCol w="1476164">
                  <a:extLst>
                    <a:ext uri="{9D8B030D-6E8A-4147-A177-3AD203B41FA5}">
                      <a16:colId xmlns:a16="http://schemas.microsoft.com/office/drawing/2014/main" val="2268147176"/>
                    </a:ext>
                  </a:extLst>
                </a:gridCol>
                <a:gridCol w="1476164">
                  <a:extLst>
                    <a:ext uri="{9D8B030D-6E8A-4147-A177-3AD203B41FA5}">
                      <a16:colId xmlns:a16="http://schemas.microsoft.com/office/drawing/2014/main" val="4194791094"/>
                    </a:ext>
                  </a:extLst>
                </a:gridCol>
              </a:tblGrid>
              <a:tr h="388292">
                <a:tc>
                  <a:txBody>
                    <a:bodyPr/>
                    <a:lstStyle/>
                    <a:p>
                      <a:endParaRPr lang="en-IE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Year 1</a:t>
                      </a:r>
                      <a:endParaRPr lang="en-I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Year 2</a:t>
                      </a:r>
                      <a:endParaRPr lang="en-I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Year 3</a:t>
                      </a:r>
                      <a:endParaRPr lang="en-I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4203065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Basketball</a:t>
                      </a:r>
                      <a:endParaRPr lang="en-I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lang="en-I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n-I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I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14488138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Hockey</a:t>
                      </a:r>
                      <a:endParaRPr lang="en-I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I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I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I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98560072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Rugby</a:t>
                      </a:r>
                      <a:endParaRPr lang="en-I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en-I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I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I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4351878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Soccer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1432719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Participation in Team Sports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99238EC-B2FE-4367-8A03-BC97DA9AEA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2223637"/>
              </p:ext>
            </p:extLst>
          </p:nvPr>
        </p:nvGraphicFramePr>
        <p:xfrm>
          <a:off x="609600" y="2160588"/>
          <a:ext cx="6348413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54434360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>
          <a:xfrm>
            <a:off x="679798" y="453075"/>
            <a:ext cx="6347713" cy="1320800"/>
          </a:xfrm>
        </p:spPr>
        <p:txBody>
          <a:bodyPr/>
          <a:lstStyle/>
          <a:p>
            <a:r>
              <a:rPr lang="en-US" dirty="0"/>
              <a:t>Survey 2 Results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>
          <a:xfrm>
            <a:off x="539552" y="1930400"/>
            <a:ext cx="5978625" cy="584333"/>
          </a:xfrm>
        </p:spPr>
        <p:txBody>
          <a:bodyPr/>
          <a:lstStyle/>
          <a:p>
            <a:r>
              <a:rPr lang="en-US" dirty="0"/>
              <a:t>Results of canteen sales survey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F773129E-B53C-4A08-9065-58F4BB6CC3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021168"/>
              </p:ext>
            </p:extLst>
          </p:nvPr>
        </p:nvGraphicFramePr>
        <p:xfrm>
          <a:off x="683568" y="3140968"/>
          <a:ext cx="5904657" cy="1941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219">
                  <a:extLst>
                    <a:ext uri="{9D8B030D-6E8A-4147-A177-3AD203B41FA5}">
                      <a16:colId xmlns:a16="http://schemas.microsoft.com/office/drawing/2014/main" val="2344934099"/>
                    </a:ext>
                  </a:extLst>
                </a:gridCol>
                <a:gridCol w="1968219">
                  <a:extLst>
                    <a:ext uri="{9D8B030D-6E8A-4147-A177-3AD203B41FA5}">
                      <a16:colId xmlns:a16="http://schemas.microsoft.com/office/drawing/2014/main" val="2245808720"/>
                    </a:ext>
                  </a:extLst>
                </a:gridCol>
                <a:gridCol w="1968219">
                  <a:extLst>
                    <a:ext uri="{9D8B030D-6E8A-4147-A177-3AD203B41FA5}">
                      <a16:colId xmlns:a16="http://schemas.microsoft.com/office/drawing/2014/main" val="2268147176"/>
                    </a:ext>
                  </a:extLst>
                </a:gridCol>
              </a:tblGrid>
              <a:tr h="388292">
                <a:tc>
                  <a:txBody>
                    <a:bodyPr/>
                    <a:lstStyle/>
                    <a:p>
                      <a:endParaRPr lang="en-IE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Term 1</a:t>
                      </a:r>
                      <a:endParaRPr lang="en-I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Year 2</a:t>
                      </a:r>
                      <a:endParaRPr lang="en-I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4203065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Soup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14488138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Curry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650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98560072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Snacks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569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423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4351878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Fruit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550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750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14327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3321872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4429173" cy="766415"/>
          </a:xfrm>
        </p:spPr>
        <p:txBody>
          <a:bodyPr/>
          <a:lstStyle/>
          <a:p>
            <a:r>
              <a:rPr lang="en-US" dirty="0"/>
              <a:t>Canteen Survey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19F5F-C8FF-4055-BF0D-54B7DE67D6D6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F4F22C70-6223-4DF4-82E8-EA5F4F7557DA}"/>
              </a:ext>
            </a:extLst>
          </p:cNvPr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417922992"/>
              </p:ext>
            </p:extLst>
          </p:nvPr>
        </p:nvGraphicFramePr>
        <p:xfrm>
          <a:off x="431540" y="1664804"/>
          <a:ext cx="6226460" cy="3871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>
          <a:xfrm>
            <a:off x="679798" y="453075"/>
            <a:ext cx="6347713" cy="1320800"/>
          </a:xfrm>
        </p:spPr>
        <p:txBody>
          <a:bodyPr/>
          <a:lstStyle/>
          <a:p>
            <a:r>
              <a:rPr lang="en-US" dirty="0"/>
              <a:t>Survey 3 Results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>
          <a:xfrm>
            <a:off x="539552" y="1930400"/>
            <a:ext cx="5978625" cy="584333"/>
          </a:xfrm>
        </p:spPr>
        <p:txBody>
          <a:bodyPr/>
          <a:lstStyle/>
          <a:p>
            <a:r>
              <a:rPr lang="en-US" dirty="0"/>
              <a:t>Results of club membership survey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F773129E-B53C-4A08-9065-58F4BB6CC3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592849"/>
              </p:ext>
            </p:extLst>
          </p:nvPr>
        </p:nvGraphicFramePr>
        <p:xfrm>
          <a:off x="683568" y="3140968"/>
          <a:ext cx="5904656" cy="1941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164">
                  <a:extLst>
                    <a:ext uri="{9D8B030D-6E8A-4147-A177-3AD203B41FA5}">
                      <a16:colId xmlns:a16="http://schemas.microsoft.com/office/drawing/2014/main" val="2344934099"/>
                    </a:ext>
                  </a:extLst>
                </a:gridCol>
                <a:gridCol w="1476164">
                  <a:extLst>
                    <a:ext uri="{9D8B030D-6E8A-4147-A177-3AD203B41FA5}">
                      <a16:colId xmlns:a16="http://schemas.microsoft.com/office/drawing/2014/main" val="2245808720"/>
                    </a:ext>
                  </a:extLst>
                </a:gridCol>
                <a:gridCol w="1476164">
                  <a:extLst>
                    <a:ext uri="{9D8B030D-6E8A-4147-A177-3AD203B41FA5}">
                      <a16:colId xmlns:a16="http://schemas.microsoft.com/office/drawing/2014/main" val="2268147176"/>
                    </a:ext>
                  </a:extLst>
                </a:gridCol>
                <a:gridCol w="1476164">
                  <a:extLst>
                    <a:ext uri="{9D8B030D-6E8A-4147-A177-3AD203B41FA5}">
                      <a16:colId xmlns:a16="http://schemas.microsoft.com/office/drawing/2014/main" val="1112439739"/>
                    </a:ext>
                  </a:extLst>
                </a:gridCol>
              </a:tblGrid>
              <a:tr h="388292">
                <a:tc>
                  <a:txBody>
                    <a:bodyPr/>
                    <a:lstStyle/>
                    <a:p>
                      <a:pPr algn="l" fontAlgn="b"/>
                      <a:r>
                        <a:rPr lang="en-IE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Year 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Year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Year 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4203065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 algn="l" fontAlgn="b"/>
                      <a:r>
                        <a:rPr lang="en-IE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Coding Club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14488138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 algn="l" fontAlgn="b"/>
                      <a:r>
                        <a:rPr lang="en-IE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Chess Club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98560072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 algn="l" fontAlgn="b"/>
                      <a:r>
                        <a:rPr lang="en-IE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Debate Team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04351878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 algn="l" fontAlgn="b"/>
                      <a:r>
                        <a:rPr lang="en-IE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Science Club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14327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1789193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Club Participation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48B6EAFB-2E01-4DD9-A459-C941658C11F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2138272"/>
              </p:ext>
            </p:extLst>
          </p:nvPr>
        </p:nvGraphicFramePr>
        <p:xfrm>
          <a:off x="503548" y="1488281"/>
          <a:ext cx="6348413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15079444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</p:bldLst>
  </p:timing>
</p:sld>
</file>

<file path=ppt/theme/theme1.xml><?xml version="1.0" encoding="utf-8"?>
<a:theme xmlns:a="http://schemas.openxmlformats.org/drawingml/2006/main" name="Facet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52ABD3C3-1A5C-40FE-8E7D-E71AE9D0B788}"/>
</file>

<file path=customXml/itemProps2.xml><?xml version="1.0" encoding="utf-8"?>
<ds:datastoreItem xmlns:ds="http://schemas.openxmlformats.org/officeDocument/2006/customXml" ds:itemID="{A0B14C3E-2EE2-406C-B689-DD5B095A37EB}"/>
</file>

<file path=customXml/itemProps3.xml><?xml version="1.0" encoding="utf-8"?>
<ds:datastoreItem xmlns:ds="http://schemas.openxmlformats.org/officeDocument/2006/customXml" ds:itemID="{E85D3FC5-8FE2-46A2-A3F5-D09CA6C0A2D6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420</TotalTime>
  <Words>189</Words>
  <PresentationFormat>On-screen Show (4:3)</PresentationFormat>
  <Paragraphs>107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Trebuchet MS</vt:lpstr>
      <vt:lpstr>Wingdings 3</vt:lpstr>
      <vt:lpstr>Facet</vt:lpstr>
      <vt:lpstr>Research Methods</vt:lpstr>
      <vt:lpstr>Aims</vt:lpstr>
      <vt:lpstr>Survey Methodology</vt:lpstr>
      <vt:lpstr>Survey 1 Results</vt:lpstr>
      <vt:lpstr>Participation in Team Sports</vt:lpstr>
      <vt:lpstr>Survey 2 Results</vt:lpstr>
      <vt:lpstr>Canteen Survey</vt:lpstr>
      <vt:lpstr>Survey 3 Results</vt:lpstr>
      <vt:lpstr>Club Participation</vt:lpstr>
      <vt:lpstr>Conclusions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cp:lastPrinted>1996-12-09T16:11:54Z</cp:lastPrinted>
  <dcterms:created xsi:type="dcterms:W3CDTF">1996-12-05T15:14:54Z</dcterms:created>
  <dcterms:modified xsi:type="dcterms:W3CDTF">2020-03-03T19:24:26Z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